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4" r:id="rId1"/>
  </p:sldMasterIdLst>
  <p:notesMasterIdLst>
    <p:notesMasterId r:id="rId48"/>
  </p:notesMasterIdLst>
  <p:sldIdLst>
    <p:sldId id="685" r:id="rId2"/>
    <p:sldId id="692" r:id="rId3"/>
    <p:sldId id="706" r:id="rId4"/>
    <p:sldId id="670" r:id="rId5"/>
    <p:sldId id="439" r:id="rId6"/>
    <p:sldId id="671" r:id="rId7"/>
    <p:sldId id="445" r:id="rId8"/>
    <p:sldId id="447" r:id="rId9"/>
    <p:sldId id="452" r:id="rId10"/>
    <p:sldId id="672" r:id="rId11"/>
    <p:sldId id="673" r:id="rId12"/>
    <p:sldId id="689" r:id="rId13"/>
    <p:sldId id="659" r:id="rId14"/>
    <p:sldId id="664" r:id="rId15"/>
    <p:sldId id="649" r:id="rId16"/>
    <p:sldId id="648" r:id="rId17"/>
    <p:sldId id="646" r:id="rId18"/>
    <p:sldId id="647" r:id="rId19"/>
    <p:sldId id="645" r:id="rId20"/>
    <p:sldId id="651" r:id="rId21"/>
    <p:sldId id="650" r:id="rId22"/>
    <p:sldId id="458" r:id="rId23"/>
    <p:sldId id="683" r:id="rId24"/>
    <p:sldId id="459" r:id="rId25"/>
    <p:sldId id="515" r:id="rId26"/>
    <p:sldId id="680" r:id="rId27"/>
    <p:sldId id="684" r:id="rId28"/>
    <p:sldId id="472" r:id="rId29"/>
    <p:sldId id="474" r:id="rId30"/>
    <p:sldId id="690" r:id="rId31"/>
    <p:sldId id="687" r:id="rId32"/>
    <p:sldId id="693" r:id="rId33"/>
    <p:sldId id="694" r:id="rId34"/>
    <p:sldId id="707" r:id="rId35"/>
    <p:sldId id="695" r:id="rId36"/>
    <p:sldId id="691" r:id="rId37"/>
    <p:sldId id="696" r:id="rId38"/>
    <p:sldId id="697" r:id="rId39"/>
    <p:sldId id="698" r:id="rId40"/>
    <p:sldId id="704" r:id="rId41"/>
    <p:sldId id="699" r:id="rId42"/>
    <p:sldId id="700" r:id="rId43"/>
    <p:sldId id="701" r:id="rId44"/>
    <p:sldId id="702" r:id="rId45"/>
    <p:sldId id="703" r:id="rId46"/>
    <p:sldId id="705"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2"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8888"/>
    <a:srgbClr val="F22F0E"/>
    <a:srgbClr val="0D785F"/>
    <a:srgbClr val="A49FAD"/>
    <a:srgbClr val="E1BD6C"/>
    <a:srgbClr val="848AF8"/>
    <a:srgbClr val="79D7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06"/>
    <p:restoredTop sz="50000"/>
  </p:normalViewPr>
  <p:slideViewPr>
    <p:cSldViewPr snapToGrid="0" snapToObjects="1" showGuides="1">
      <p:cViewPr varScale="1">
        <p:scale>
          <a:sx n="48" d="100"/>
          <a:sy n="48" d="100"/>
        </p:scale>
        <p:origin x="488" y="200"/>
      </p:cViewPr>
      <p:guideLst>
        <p:guide orient="horz" pos="2112"/>
        <p:guide pos="3864"/>
      </p:guideLst>
    </p:cSldViewPr>
  </p:slid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ABF7EC-22FA-B246-9ED2-6EB08C8ABC53}" type="datetimeFigureOut">
              <a:rPr lang="en-US" smtClean="0"/>
              <a:t>3/26/18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D3987A-74E1-BA49-8B8E-2391856A87A9}" type="slidenum">
              <a:rPr lang="en-US" smtClean="0"/>
              <a:t>‹#›</a:t>
            </a:fld>
            <a:endParaRPr lang="en-US"/>
          </a:p>
        </p:txBody>
      </p:sp>
    </p:spTree>
    <p:extLst>
      <p:ext uri="{BB962C8B-B14F-4D97-AF65-F5344CB8AC3E}">
        <p14:creationId xmlns:p14="http://schemas.microsoft.com/office/powerpoint/2010/main" val="889380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shown these exciting new weighting methods that have dispelled myths about propensity score weighting. Weighting is dangerous when it comes to unmeasured confounding – it is true that it is theoretically possible for weighting to make things worse – if that unmeasured confounder has some correlation, weighting does better than covariate adjustment alone</a:t>
            </a:r>
          </a:p>
          <a:p>
            <a:endParaRPr lang="en-US" dirty="0"/>
          </a:p>
          <a:p>
            <a:r>
              <a:rPr lang="en-US" dirty="0"/>
              <a:t>Misconceptions:</a:t>
            </a:r>
          </a:p>
          <a:p>
            <a:pPr marL="171450" indent="-171450">
              <a:buFontTx/>
              <a:buChar char="-"/>
            </a:pPr>
            <a:r>
              <a:rPr lang="en-US" dirty="0"/>
              <a:t>Weighting has finite sample problems</a:t>
            </a:r>
          </a:p>
          <a:p>
            <a:pPr marL="171450" indent="-171450">
              <a:buFontTx/>
              <a:buChar char="-"/>
            </a:pPr>
            <a:r>
              <a:rPr lang="en-US" dirty="0"/>
              <a:t>It is inefficient</a:t>
            </a:r>
          </a:p>
          <a:p>
            <a:pPr marL="171450" indent="-171450">
              <a:buFontTx/>
              <a:buChar char="-"/>
            </a:pPr>
            <a:r>
              <a:rPr lang="en-US" dirty="0"/>
              <a:t>It makes unmeasured confounding worse</a:t>
            </a:r>
          </a:p>
          <a:p>
            <a:pPr marL="171450" indent="-171450">
              <a:buFontTx/>
              <a:buChar char="-"/>
            </a:pPr>
            <a:endParaRPr lang="en-US" dirty="0"/>
          </a:p>
          <a:p>
            <a:pPr marL="171450" indent="-171450">
              <a:buFontTx/>
              <a:buChar char="-"/>
            </a:pPr>
            <a:r>
              <a:rPr lang="en-US" dirty="0"/>
              <a:t>WRONG-WRONG relative to OLS – increase correlation between X2 X1 – one effect size, but what we vary is the correlation</a:t>
            </a:r>
          </a:p>
        </p:txBody>
      </p:sp>
      <p:sp>
        <p:nvSpPr>
          <p:cNvPr id="4" name="Slide Number Placeholder 3"/>
          <p:cNvSpPr>
            <a:spLocks noGrp="1"/>
          </p:cNvSpPr>
          <p:nvPr>
            <p:ph type="sldNum" sz="quarter" idx="10"/>
          </p:nvPr>
        </p:nvSpPr>
        <p:spPr/>
        <p:txBody>
          <a:bodyPr/>
          <a:lstStyle/>
          <a:p>
            <a:fld id="{DAD3987A-74E1-BA49-8B8E-2391856A87A9}" type="slidenum">
              <a:rPr lang="en-US" smtClean="0"/>
              <a:t>1</a:t>
            </a:fld>
            <a:endParaRPr lang="en-US"/>
          </a:p>
        </p:txBody>
      </p:sp>
    </p:spTree>
    <p:extLst>
      <p:ext uri="{BB962C8B-B14F-4D97-AF65-F5344CB8AC3E}">
        <p14:creationId xmlns:p14="http://schemas.microsoft.com/office/powerpoint/2010/main" val="28737915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replicate what Freedman and </a:t>
            </a:r>
            <a:r>
              <a:rPr lang="en-US" dirty="0" err="1"/>
              <a:t>Berk</a:t>
            </a:r>
            <a:r>
              <a:rPr lang="en-US" dirty="0"/>
              <a:t> show, that this difference in the true standard error of these estimates is 0.12. </a:t>
            </a:r>
          </a:p>
        </p:txBody>
      </p:sp>
      <p:sp>
        <p:nvSpPr>
          <p:cNvPr id="4" name="Slide Number Placeholder 3"/>
          <p:cNvSpPr>
            <a:spLocks noGrp="1"/>
          </p:cNvSpPr>
          <p:nvPr>
            <p:ph type="sldNum" sz="quarter" idx="10"/>
          </p:nvPr>
        </p:nvSpPr>
        <p:spPr/>
        <p:txBody>
          <a:bodyPr/>
          <a:lstStyle/>
          <a:p>
            <a:fld id="{DAD3987A-74E1-BA49-8B8E-2391856A87A9}" type="slidenum">
              <a:rPr lang="en-US" smtClean="0"/>
              <a:t>27</a:t>
            </a:fld>
            <a:endParaRPr lang="en-US"/>
          </a:p>
        </p:txBody>
      </p:sp>
    </p:spTree>
    <p:extLst>
      <p:ext uri="{BB962C8B-B14F-4D97-AF65-F5344CB8AC3E}">
        <p14:creationId xmlns:p14="http://schemas.microsoft.com/office/powerpoint/2010/main" val="3904258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Correct-correct</a:t>
            </a:r>
          </a:p>
          <a:p>
            <a:r>
              <a:rPr lang="en-US" dirty="0"/>
              <a:t>Minimum variance unbiased estimator</a:t>
            </a:r>
          </a:p>
        </p:txBody>
      </p:sp>
      <p:sp>
        <p:nvSpPr>
          <p:cNvPr id="4" name="Slide Number Placeholder 3"/>
          <p:cNvSpPr>
            <a:spLocks noGrp="1"/>
          </p:cNvSpPr>
          <p:nvPr>
            <p:ph type="sldNum" sz="quarter" idx="10"/>
          </p:nvPr>
        </p:nvSpPr>
        <p:spPr/>
        <p:txBody>
          <a:bodyPr/>
          <a:lstStyle/>
          <a:p>
            <a:fld id="{DAD3987A-74E1-BA49-8B8E-2391856A87A9}" type="slidenum">
              <a:rPr lang="en-US" smtClean="0"/>
              <a:t>28</a:t>
            </a:fld>
            <a:endParaRPr lang="en-US"/>
          </a:p>
        </p:txBody>
      </p:sp>
    </p:spTree>
    <p:extLst>
      <p:ext uri="{BB962C8B-B14F-4D97-AF65-F5344CB8AC3E}">
        <p14:creationId xmlns:p14="http://schemas.microsoft.com/office/powerpoint/2010/main" val="6824488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wisdom we've taken from these papers in rooted in </a:t>
            </a:r>
            <a:r>
              <a:rPr lang="en-US" dirty="0" err="1"/>
              <a:t>teh</a:t>
            </a:r>
            <a:r>
              <a:rPr lang="en-US" dirty="0"/>
              <a:t> ATE, we need to revisit this for these new weights</a:t>
            </a:r>
          </a:p>
        </p:txBody>
      </p:sp>
      <p:sp>
        <p:nvSpPr>
          <p:cNvPr id="4" name="Slide Number Placeholder 3"/>
          <p:cNvSpPr>
            <a:spLocks noGrp="1"/>
          </p:cNvSpPr>
          <p:nvPr>
            <p:ph type="sldNum" sz="quarter" idx="10"/>
          </p:nvPr>
        </p:nvSpPr>
        <p:spPr/>
        <p:txBody>
          <a:bodyPr/>
          <a:lstStyle/>
          <a:p>
            <a:fld id="{DAD3987A-74E1-BA49-8B8E-2391856A87A9}" type="slidenum">
              <a:rPr lang="en-US" smtClean="0"/>
              <a:t>31</a:t>
            </a:fld>
            <a:endParaRPr lang="en-US"/>
          </a:p>
        </p:txBody>
      </p:sp>
    </p:spTree>
    <p:extLst>
      <p:ext uri="{BB962C8B-B14F-4D97-AF65-F5344CB8AC3E}">
        <p14:creationId xmlns:p14="http://schemas.microsoft.com/office/powerpoint/2010/main" val="24877550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varied the correlation between x1 and x2 to visualize how this impacts the bias observed</a:t>
            </a:r>
          </a:p>
        </p:txBody>
      </p:sp>
      <p:sp>
        <p:nvSpPr>
          <p:cNvPr id="4" name="Slide Number Placeholder 3"/>
          <p:cNvSpPr>
            <a:spLocks noGrp="1"/>
          </p:cNvSpPr>
          <p:nvPr>
            <p:ph type="sldNum" sz="quarter" idx="10"/>
          </p:nvPr>
        </p:nvSpPr>
        <p:spPr/>
        <p:txBody>
          <a:bodyPr/>
          <a:lstStyle/>
          <a:p>
            <a:fld id="{DAD3987A-74E1-BA49-8B8E-2391856A87A9}" type="slidenum">
              <a:rPr lang="en-US" smtClean="0"/>
              <a:t>33</a:t>
            </a:fld>
            <a:endParaRPr lang="en-US"/>
          </a:p>
        </p:txBody>
      </p:sp>
    </p:spTree>
    <p:extLst>
      <p:ext uri="{BB962C8B-B14F-4D97-AF65-F5344CB8AC3E}">
        <p14:creationId xmlns:p14="http://schemas.microsoft.com/office/powerpoint/2010/main" val="39158091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ATE first, then show ATO</a:t>
            </a:r>
          </a:p>
        </p:txBody>
      </p:sp>
      <p:sp>
        <p:nvSpPr>
          <p:cNvPr id="4" name="Slide Number Placeholder 3"/>
          <p:cNvSpPr>
            <a:spLocks noGrp="1"/>
          </p:cNvSpPr>
          <p:nvPr>
            <p:ph type="sldNum" sz="quarter" idx="10"/>
          </p:nvPr>
        </p:nvSpPr>
        <p:spPr/>
        <p:txBody>
          <a:bodyPr/>
          <a:lstStyle/>
          <a:p>
            <a:fld id="{DAD3987A-74E1-BA49-8B8E-2391856A87A9}" type="slidenum">
              <a:rPr lang="en-US" smtClean="0"/>
              <a:t>35</a:t>
            </a:fld>
            <a:endParaRPr lang="en-US"/>
          </a:p>
        </p:txBody>
      </p:sp>
    </p:spTree>
    <p:extLst>
      <p:ext uri="{BB962C8B-B14F-4D97-AF65-F5344CB8AC3E}">
        <p14:creationId xmlns:p14="http://schemas.microsoft.com/office/powerpoint/2010/main" val="11964066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excited about quantified and contextualized sensitivity analysis</a:t>
            </a:r>
          </a:p>
        </p:txBody>
      </p:sp>
      <p:sp>
        <p:nvSpPr>
          <p:cNvPr id="4" name="Slide Number Placeholder 3"/>
          <p:cNvSpPr>
            <a:spLocks noGrp="1"/>
          </p:cNvSpPr>
          <p:nvPr>
            <p:ph type="sldNum" sz="quarter" idx="10"/>
          </p:nvPr>
        </p:nvSpPr>
        <p:spPr/>
        <p:txBody>
          <a:bodyPr/>
          <a:lstStyle/>
          <a:p>
            <a:fld id="{DAD3987A-74E1-BA49-8B8E-2391856A87A9}" type="slidenum">
              <a:rPr lang="en-US" smtClean="0"/>
              <a:t>36</a:t>
            </a:fld>
            <a:endParaRPr lang="en-US"/>
          </a:p>
        </p:txBody>
      </p:sp>
    </p:spTree>
    <p:extLst>
      <p:ext uri="{BB962C8B-B14F-4D97-AF65-F5344CB8AC3E}">
        <p14:creationId xmlns:p14="http://schemas.microsoft.com/office/powerpoint/2010/main" val="39512942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Vanderweele</a:t>
            </a:r>
            <a:r>
              <a:rPr lang="en-US" dirty="0"/>
              <a:t> and Ding’s E-value answers a similar question as this quantified sensitivity analysis, it is the</a:t>
            </a:r>
            <a:r>
              <a:rPr lang="en-US" sz="1200" b="0" i="0" kern="1200" dirty="0">
                <a:solidFill>
                  <a:schemeClr val="tx1"/>
                </a:solidFill>
                <a:effectLst/>
                <a:latin typeface="+mn-lt"/>
                <a:ea typeface="+mn-ea"/>
                <a:cs typeface="+mn-cs"/>
              </a:rPr>
              <a:t> point that minimizes the strength of association, on the risk ratio scale, that an unmeasured confounder would need to have with both the exposure and outcome, conditional on the measured covariates, to explain away an observed exposure-outcome association. Again this is certainly one way to look at the analysis, but can be difficult contextualize without more information.</a:t>
            </a: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37</a:t>
            </a:fld>
            <a:endParaRPr lang="en-US"/>
          </a:p>
        </p:txBody>
      </p:sp>
    </p:spTree>
    <p:extLst>
      <p:ext uri="{BB962C8B-B14F-4D97-AF65-F5344CB8AC3E}">
        <p14:creationId xmlns:p14="http://schemas.microsoft.com/office/powerpoint/2010/main" val="10275729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used similar methodology to create an adjusted e-value, where we allow you to input the value you are trying to adjust to, rather than always setting the adjusted limiting bound to one. I will demonstrate soon how we can use this with our observed covariates</a:t>
            </a:r>
          </a:p>
        </p:txBody>
      </p:sp>
      <p:sp>
        <p:nvSpPr>
          <p:cNvPr id="4" name="Slide Number Placeholder 3"/>
          <p:cNvSpPr>
            <a:spLocks noGrp="1"/>
          </p:cNvSpPr>
          <p:nvPr>
            <p:ph type="sldNum" sz="quarter" idx="10"/>
          </p:nvPr>
        </p:nvSpPr>
        <p:spPr/>
        <p:txBody>
          <a:bodyPr/>
          <a:lstStyle/>
          <a:p>
            <a:fld id="{DAD3987A-74E1-BA49-8B8E-2391856A87A9}" type="slidenum">
              <a:rPr lang="en-US" smtClean="0"/>
              <a:t>38</a:t>
            </a:fld>
            <a:endParaRPr lang="en-US"/>
          </a:p>
        </p:txBody>
      </p:sp>
    </p:spTree>
    <p:extLst>
      <p:ext uri="{BB962C8B-B14F-4D97-AF65-F5344CB8AC3E}">
        <p14:creationId xmlns:p14="http://schemas.microsoft.com/office/powerpoint/2010/main" val="2614649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Rather than tipping to see where the lower bound crosses 1, we allow you to specify a value you’d like to tip to – this allows us calculate “observed e-values” for our measured covariates</a:t>
            </a:r>
          </a:p>
        </p:txBody>
      </p:sp>
      <p:sp>
        <p:nvSpPr>
          <p:cNvPr id="4" name="Slide Number Placeholder 3"/>
          <p:cNvSpPr>
            <a:spLocks noGrp="1"/>
          </p:cNvSpPr>
          <p:nvPr>
            <p:ph type="sldNum" sz="quarter" idx="10"/>
          </p:nvPr>
        </p:nvSpPr>
        <p:spPr/>
        <p:txBody>
          <a:bodyPr/>
          <a:lstStyle/>
          <a:p>
            <a:fld id="{DAD3987A-74E1-BA49-8B8E-2391856A87A9}" type="slidenum">
              <a:rPr lang="en-US" smtClean="0"/>
              <a:t>39</a:t>
            </a:fld>
            <a:endParaRPr lang="en-US"/>
          </a:p>
        </p:txBody>
      </p:sp>
    </p:spTree>
    <p:extLst>
      <p:ext uri="{BB962C8B-B14F-4D97-AF65-F5344CB8AC3E}">
        <p14:creationId xmlns:p14="http://schemas.microsoft.com/office/powerpoint/2010/main" val="37683244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dataset is assessing the </a:t>
            </a:r>
            <a:r>
              <a:rPr lang="en-US" sz="1200" b="0" i="0" kern="1200" dirty="0">
                <a:solidFill>
                  <a:schemeClr val="tx1"/>
                </a:solidFill>
                <a:effectLst/>
                <a:latin typeface="+mn-lt"/>
                <a:ea typeface="+mn-ea"/>
                <a:cs typeface="+mn-cs"/>
              </a:rPr>
              <a:t>effectiveness of right heart catheterization (RHC) in the initial care of critically ill patients. </a:t>
            </a:r>
          </a:p>
          <a:p>
            <a:r>
              <a:rPr lang="en-US" dirty="0"/>
              <a:t>Publically available</a:t>
            </a:r>
          </a:p>
        </p:txBody>
      </p:sp>
      <p:sp>
        <p:nvSpPr>
          <p:cNvPr id="4" name="Slide Number Placeholder 3"/>
          <p:cNvSpPr>
            <a:spLocks noGrp="1"/>
          </p:cNvSpPr>
          <p:nvPr>
            <p:ph type="sldNum" sz="quarter" idx="10"/>
          </p:nvPr>
        </p:nvSpPr>
        <p:spPr/>
        <p:txBody>
          <a:bodyPr/>
          <a:lstStyle/>
          <a:p>
            <a:fld id="{DAD3987A-74E1-BA49-8B8E-2391856A87A9}" type="slidenum">
              <a:rPr lang="en-US" smtClean="0"/>
              <a:t>40</a:t>
            </a:fld>
            <a:endParaRPr lang="en-US"/>
          </a:p>
        </p:txBody>
      </p:sp>
    </p:spTree>
    <p:extLst>
      <p:ext uri="{BB962C8B-B14F-4D97-AF65-F5344CB8AC3E}">
        <p14:creationId xmlns:p14="http://schemas.microsoft.com/office/powerpoint/2010/main" val="1680428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talk will have 3 main parts, the first part follows up nicely after Laine’s discussion of the ATO weights – we use a simulation setting from a paper published in 2008 that suggests that weighting provides biased estimates, even when the propensity score is correctly specified replicate these simulations to explore this finite sample bias using ATO and ATM weights</a:t>
            </a:r>
          </a:p>
          <a:p>
            <a:r>
              <a:rPr lang="en-US" dirty="0"/>
              <a:t>This simulation is under the setting where both a propensity model and an outcome model are fit, and as I mentioned the propensity score is correctly specified. We then examine what would happen under these simulation conditions if rather than correctly specifying the propensity score model, both models are </a:t>
            </a:r>
            <a:r>
              <a:rPr lang="en-US" dirty="0" err="1"/>
              <a:t>misspecified</a:t>
            </a:r>
            <a:r>
              <a:rPr lang="en-US" dirty="0"/>
              <a:t> – this introduces “the problem”</a:t>
            </a:r>
          </a:p>
          <a:p>
            <a:r>
              <a:rPr lang="en-US" dirty="0"/>
              <a:t>Finally, we demonstrate a potential solution to be able to get a handle on this potential for unmeasured confounding</a:t>
            </a:r>
          </a:p>
        </p:txBody>
      </p:sp>
      <p:sp>
        <p:nvSpPr>
          <p:cNvPr id="4" name="Slide Number Placeholder 3"/>
          <p:cNvSpPr>
            <a:spLocks noGrp="1"/>
          </p:cNvSpPr>
          <p:nvPr>
            <p:ph type="sldNum" sz="quarter" idx="10"/>
          </p:nvPr>
        </p:nvSpPr>
        <p:spPr/>
        <p:txBody>
          <a:bodyPr/>
          <a:lstStyle/>
          <a:p>
            <a:fld id="{DAD3987A-74E1-BA49-8B8E-2391856A87A9}" type="slidenum">
              <a:rPr lang="en-US" smtClean="0"/>
              <a:t>3</a:t>
            </a:fld>
            <a:endParaRPr lang="en-US"/>
          </a:p>
        </p:txBody>
      </p:sp>
    </p:spTree>
    <p:extLst>
      <p:ext uri="{BB962C8B-B14F-4D97-AF65-F5344CB8AC3E}">
        <p14:creationId xmlns:p14="http://schemas.microsoft.com/office/powerpoint/2010/main" val="14081071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chose 20 covariates to include for demonstration purposes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Demographics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Comorbidities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Physiological measurements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Diagnosis categories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APACHE score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SUPPORT </a:t>
            </a:r>
            <a:r>
              <a:rPr lang="en-US" dirty="0"/>
              <a:t>model estimate of the probability of surviving 2 months</a:t>
            </a:r>
          </a:p>
          <a:p>
            <a:pPr marL="171450" indent="-171450">
              <a:buFont typeface="Arial" panose="020B0604020202020204" pitchFamily="34" charset="0"/>
              <a:buChar char="•"/>
            </a:pPr>
            <a:r>
              <a:rPr lang="en-US" dirty="0"/>
              <a:t>DNR status on day 1</a:t>
            </a:r>
          </a:p>
        </p:txBody>
      </p:sp>
      <p:sp>
        <p:nvSpPr>
          <p:cNvPr id="4" name="Slide Number Placeholder 3"/>
          <p:cNvSpPr>
            <a:spLocks noGrp="1"/>
          </p:cNvSpPr>
          <p:nvPr>
            <p:ph type="sldNum" sz="quarter" idx="10"/>
          </p:nvPr>
        </p:nvSpPr>
        <p:spPr/>
        <p:txBody>
          <a:bodyPr/>
          <a:lstStyle/>
          <a:p>
            <a:fld id="{DAD3987A-74E1-BA49-8B8E-2391856A87A9}" type="slidenum">
              <a:rPr lang="en-US" smtClean="0"/>
              <a:t>41</a:t>
            </a:fld>
            <a:endParaRPr lang="en-US"/>
          </a:p>
        </p:txBody>
      </p:sp>
    </p:spTree>
    <p:extLst>
      <p:ext uri="{BB962C8B-B14F-4D97-AF65-F5344CB8AC3E}">
        <p14:creationId xmlns:p14="http://schemas.microsoft.com/office/powerpoint/2010/main" val="6292511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relationship between 30 day survival and RHC</a:t>
            </a:r>
          </a:p>
        </p:txBody>
      </p:sp>
      <p:sp>
        <p:nvSpPr>
          <p:cNvPr id="4" name="Slide Number Placeholder 3"/>
          <p:cNvSpPr>
            <a:spLocks noGrp="1"/>
          </p:cNvSpPr>
          <p:nvPr>
            <p:ph type="sldNum" sz="quarter" idx="10"/>
          </p:nvPr>
        </p:nvSpPr>
        <p:spPr/>
        <p:txBody>
          <a:bodyPr/>
          <a:lstStyle/>
          <a:p>
            <a:fld id="{DAD3987A-74E1-BA49-8B8E-2391856A87A9}" type="slidenum">
              <a:rPr lang="en-US" smtClean="0"/>
              <a:t>42</a:t>
            </a:fld>
            <a:endParaRPr lang="en-US"/>
          </a:p>
        </p:txBody>
      </p:sp>
    </p:spTree>
    <p:extLst>
      <p:ext uri="{BB962C8B-B14F-4D97-AF65-F5344CB8AC3E}">
        <p14:creationId xmlns:p14="http://schemas.microsoft.com/office/powerpoint/2010/main" val="39431443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spend a minute on this plot -- this is a plot we’ve come up with that we’re calling an ”observed bias plot” the light blue shaded region shows the confidence interval for the observed exposure – outcome effect with all covariates included in the analysis, so here the effect between RHC and 30 day survival, in our case it is about (1.11 to 1.37). The blue line down the center is the observed point estimate, in this case it is a hazard ratio around 1.24. Each black line is the exposure-outcome effect that would have been observed had the covariate indicated not been observed. For example this top one here _click_ is the observed effect between RHC and 30 day survival if we had not observed DNR status on day 1 _click_. The purple stars represent the “adjusted E-values” These represent what the E-value would be if the *only* unmeasured confounder that were missing is the one that is dropped. So this E-value here _click_ represents what the E-value would be if DNR status on day 1 were the only missing covariate. This gives some contextualization to the E-value, allowing you to imagine it in the context of your observed covariates</a:t>
            </a:r>
          </a:p>
        </p:txBody>
      </p:sp>
      <p:sp>
        <p:nvSpPr>
          <p:cNvPr id="4" name="Slide Number Placeholder 3"/>
          <p:cNvSpPr>
            <a:spLocks noGrp="1"/>
          </p:cNvSpPr>
          <p:nvPr>
            <p:ph type="sldNum" sz="quarter" idx="10"/>
          </p:nvPr>
        </p:nvSpPr>
        <p:spPr/>
        <p:txBody>
          <a:bodyPr/>
          <a:lstStyle/>
          <a:p>
            <a:fld id="{DAD3987A-74E1-BA49-8B8E-2391856A87A9}" type="slidenum">
              <a:rPr lang="en-US" smtClean="0"/>
              <a:t>43</a:t>
            </a:fld>
            <a:endParaRPr lang="en-US"/>
          </a:p>
        </p:txBody>
      </p:sp>
    </p:spTree>
    <p:extLst>
      <p:ext uri="{BB962C8B-B14F-4D97-AF65-F5344CB8AC3E}">
        <p14:creationId xmlns:p14="http://schemas.microsoft.com/office/powerpoint/2010/main" val="22901638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include additional values at the bottom _click_ where we can observe what happens if we leave out groups of variables, such as Labs or physiological measurements. This begins to get at the question “what if we are missing a lot of unmeasured confounders”. We then also plot what an unmeasured confounder that would tip the analysis at the Lower Bound and at the point estimate would look like, along with the associated E-value. </a:t>
            </a:r>
          </a:p>
        </p:txBody>
      </p:sp>
      <p:sp>
        <p:nvSpPr>
          <p:cNvPr id="4" name="Slide Number Placeholder 3"/>
          <p:cNvSpPr>
            <a:spLocks noGrp="1"/>
          </p:cNvSpPr>
          <p:nvPr>
            <p:ph type="sldNum" sz="quarter" idx="10"/>
          </p:nvPr>
        </p:nvSpPr>
        <p:spPr/>
        <p:txBody>
          <a:bodyPr/>
          <a:lstStyle/>
          <a:p>
            <a:fld id="{DAD3987A-74E1-BA49-8B8E-2391856A87A9}" type="slidenum">
              <a:rPr lang="en-US" smtClean="0"/>
              <a:t>44</a:t>
            </a:fld>
            <a:endParaRPr lang="en-US"/>
          </a:p>
        </p:txBody>
      </p:sp>
    </p:spTree>
    <p:extLst>
      <p:ext uri="{BB962C8B-B14F-4D97-AF65-F5344CB8AC3E}">
        <p14:creationId xmlns:p14="http://schemas.microsoft.com/office/powerpoint/2010/main" val="19860772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Given the observed lower bound of 1.11, the associated E-value is 1.46. Examining Observed bias plot we can add some context to this value. The only associated E-value close to this is that for DNR status on day 1. This implies that we would need to be missing an additional independent covariate akin to DNR status on day 1 in order to tip our analysis. Even dropping all physiological measurements would not reach an E-value great enough to tip this study to inconclusive.</a:t>
            </a: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45</a:t>
            </a:fld>
            <a:endParaRPr lang="en-US"/>
          </a:p>
        </p:txBody>
      </p:sp>
    </p:spTree>
    <p:extLst>
      <p:ext uri="{BB962C8B-B14F-4D97-AF65-F5344CB8AC3E}">
        <p14:creationId xmlns:p14="http://schemas.microsoft.com/office/powerpoint/2010/main" val="911304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dark portion, the grey, are the propensity scores the top part of the mirrored histogram is the treated population and the bottom, the upside-down histogram is the control population. Then the green represents the weighted propensity scores for the treated and the blue is the weighted propensity scores for the controls.</a:t>
            </a:r>
          </a:p>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5</a:t>
            </a:fld>
            <a:endParaRPr lang="en-US"/>
          </a:p>
        </p:txBody>
      </p:sp>
    </p:spTree>
    <p:extLst>
      <p:ext uri="{BB962C8B-B14F-4D97-AF65-F5344CB8AC3E}">
        <p14:creationId xmlns:p14="http://schemas.microsoft.com/office/powerpoint/2010/main" val="1735197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dark portion, the grey, are the propensity scores the top part of the mirrored histogram is the treated population and the bottom, the upside-down histogram is the control population. Then the green represents the weighted propensity scores for the treated and the blue is the weighted propensity scores for the controls.</a:t>
            </a:r>
          </a:p>
          <a:p>
            <a:r>
              <a:rPr lang="en-US" dirty="0"/>
              <a:t>- Frequency counts for a </a:t>
            </a:r>
            <a:r>
              <a:rPr lang="en-US" dirty="0" err="1"/>
              <a:t>sudo</a:t>
            </a:r>
            <a:r>
              <a:rPr lang="en-US" dirty="0"/>
              <a:t> population based on the weights</a:t>
            </a:r>
          </a:p>
          <a:p>
            <a:r>
              <a:rPr lang="en-US" dirty="0"/>
              <a:t>_click_ This guy at the far end has a propensity score greater than .99, and therefore ends up accounting for 151 people in the </a:t>
            </a:r>
            <a:r>
              <a:rPr lang="en-US" dirty="0" err="1"/>
              <a:t>sudo</a:t>
            </a:r>
            <a:r>
              <a:rPr lang="en-US" dirty="0"/>
              <a:t> cohort</a:t>
            </a:r>
          </a:p>
        </p:txBody>
      </p:sp>
      <p:sp>
        <p:nvSpPr>
          <p:cNvPr id="4" name="Slide Number Placeholder 3"/>
          <p:cNvSpPr>
            <a:spLocks noGrp="1"/>
          </p:cNvSpPr>
          <p:nvPr>
            <p:ph type="sldNum" sz="quarter" idx="10"/>
          </p:nvPr>
        </p:nvSpPr>
        <p:spPr/>
        <p:txBody>
          <a:bodyPr/>
          <a:lstStyle/>
          <a:p>
            <a:fld id="{DAD3987A-74E1-BA49-8B8E-2391856A87A9}" type="slidenum">
              <a:rPr lang="en-US" smtClean="0"/>
              <a:t>6</a:t>
            </a:fld>
            <a:endParaRPr lang="en-US"/>
          </a:p>
        </p:txBody>
      </p:sp>
    </p:spTree>
    <p:extLst>
      <p:ext uri="{BB962C8B-B14F-4D97-AF65-F5344CB8AC3E}">
        <p14:creationId xmlns:p14="http://schemas.microsoft.com/office/powerpoint/2010/main" val="1410080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Population: based on the table 1, the exposed and unexposed in the weighted Table 1 will look like each other, but they will look different than the overall cohort – they will look like if you had done a matched cohort (1:1 matching)</a:t>
            </a:r>
          </a:p>
          <a:p>
            <a:endParaRPr lang="en-US" dirty="0"/>
          </a:p>
          <a:p>
            <a:r>
              <a:rPr lang="en-US" dirty="0"/>
              <a:t>This one person now is only representing 1 person in the </a:t>
            </a:r>
            <a:r>
              <a:rPr lang="en-US" dirty="0" err="1"/>
              <a:t>sudo</a:t>
            </a:r>
            <a:r>
              <a:rPr lang="en-US" dirty="0"/>
              <a:t> cohort, meanwhile the 20 treated people right above are each account for 1/20</a:t>
            </a:r>
            <a:r>
              <a:rPr lang="en-US" baseline="30000" dirty="0"/>
              <a:t>th</a:t>
            </a:r>
            <a:r>
              <a:rPr lang="en-US" dirty="0"/>
              <a:t> of a person in the </a:t>
            </a:r>
            <a:r>
              <a:rPr lang="en-US" dirty="0" err="1"/>
              <a:t>sudo</a:t>
            </a:r>
            <a:r>
              <a:rPr lang="en-US" dirty="0"/>
              <a:t> cohort</a:t>
            </a:r>
          </a:p>
        </p:txBody>
      </p:sp>
      <p:sp>
        <p:nvSpPr>
          <p:cNvPr id="4" name="Slide Number Placeholder 3"/>
          <p:cNvSpPr>
            <a:spLocks noGrp="1"/>
          </p:cNvSpPr>
          <p:nvPr>
            <p:ph type="sldNum" sz="quarter" idx="10"/>
          </p:nvPr>
        </p:nvSpPr>
        <p:spPr/>
        <p:txBody>
          <a:bodyPr/>
          <a:lstStyle/>
          <a:p>
            <a:fld id="{DAD3987A-74E1-BA49-8B8E-2391856A87A9}" type="slidenum">
              <a:rPr lang="en-US" smtClean="0"/>
              <a:t>7</a:t>
            </a:fld>
            <a:endParaRPr lang="en-US"/>
          </a:p>
        </p:txBody>
      </p:sp>
    </p:spTree>
    <p:extLst>
      <p:ext uri="{BB962C8B-B14F-4D97-AF65-F5344CB8AC3E}">
        <p14:creationId xmlns:p14="http://schemas.microsoft.com/office/powerpoint/2010/main" val="3596947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Population: will look a lot like a Table 1 from a 1:1 matched trial, but shifts a bit to improve the variance</a:t>
            </a:r>
          </a:p>
        </p:txBody>
      </p:sp>
      <p:sp>
        <p:nvSpPr>
          <p:cNvPr id="4" name="Slide Number Placeholder 3"/>
          <p:cNvSpPr>
            <a:spLocks noGrp="1"/>
          </p:cNvSpPr>
          <p:nvPr>
            <p:ph type="sldNum" sz="quarter" idx="10"/>
          </p:nvPr>
        </p:nvSpPr>
        <p:spPr/>
        <p:txBody>
          <a:bodyPr/>
          <a:lstStyle/>
          <a:p>
            <a:fld id="{DAD3987A-74E1-BA49-8B8E-2391856A87A9}" type="slidenum">
              <a:rPr lang="en-US" smtClean="0"/>
              <a:t>8</a:t>
            </a:fld>
            <a:endParaRPr lang="en-US"/>
          </a:p>
        </p:txBody>
      </p:sp>
    </p:spTree>
    <p:extLst>
      <p:ext uri="{BB962C8B-B14F-4D97-AF65-F5344CB8AC3E}">
        <p14:creationId xmlns:p14="http://schemas.microsoft.com/office/powerpoint/2010/main" val="3718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one of the several papers has cast shade on IPW weighting that made us think that weighting is inherently flawed. We’re going to show that it is not inherently flawed</a:t>
            </a:r>
          </a:p>
          <a:p>
            <a:pPr marL="171450" indent="-171450">
              <a:buFont typeface="Arial" panose="020B0604020202020204" pitchFamily="34" charset="0"/>
              <a:buChar char="•"/>
            </a:pPr>
            <a:r>
              <a:rPr lang="en-US" dirty="0"/>
              <a:t>In their setting they have set it us such that they are fitting a propensity score model and and a weighted outcome model -- in the continuous case this is essentially a doubly robust estimator</a:t>
            </a:r>
          </a:p>
          <a:p>
            <a:pPr marL="171450" indent="-171450">
              <a:buFont typeface="Arial" panose="020B0604020202020204" pitchFamily="34" charset="0"/>
              <a:buChar char="•"/>
            </a:pPr>
            <a:r>
              <a:rPr lang="en-US" dirty="0"/>
              <a:t>They used ATE weights</a:t>
            </a:r>
          </a:p>
        </p:txBody>
      </p:sp>
      <p:sp>
        <p:nvSpPr>
          <p:cNvPr id="4" name="Slide Number Placeholder 3"/>
          <p:cNvSpPr>
            <a:spLocks noGrp="1"/>
          </p:cNvSpPr>
          <p:nvPr>
            <p:ph type="sldNum" sz="quarter" idx="10"/>
          </p:nvPr>
        </p:nvSpPr>
        <p:spPr/>
        <p:txBody>
          <a:bodyPr/>
          <a:lstStyle/>
          <a:p>
            <a:fld id="{DAD3987A-74E1-BA49-8B8E-2391856A87A9}" type="slidenum">
              <a:rPr lang="en-US" smtClean="0"/>
              <a:t>13</a:t>
            </a:fld>
            <a:endParaRPr lang="en-US"/>
          </a:p>
        </p:txBody>
      </p:sp>
    </p:spTree>
    <p:extLst>
      <p:ext uri="{BB962C8B-B14F-4D97-AF65-F5344CB8AC3E}">
        <p14:creationId xmlns:p14="http://schemas.microsoft.com/office/powerpoint/2010/main" val="14292761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n = 1000, Freedman and </a:t>
            </a:r>
            <a:r>
              <a:rPr lang="en-US" dirty="0" err="1"/>
              <a:t>Berk</a:t>
            </a:r>
            <a:r>
              <a:rPr lang="en-US" dirty="0"/>
              <a:t> report a bias of 0.13 and we replicate this, we observing a bias of 0.14. Even when n is 10,000, the result is still biased. So they of course were correct, these weights do lead to bias in finite samples.</a:t>
            </a:r>
          </a:p>
        </p:txBody>
      </p:sp>
      <p:sp>
        <p:nvSpPr>
          <p:cNvPr id="4" name="Slide Number Placeholder 3"/>
          <p:cNvSpPr>
            <a:spLocks noGrp="1"/>
          </p:cNvSpPr>
          <p:nvPr>
            <p:ph type="sldNum" sz="quarter" idx="10"/>
          </p:nvPr>
        </p:nvSpPr>
        <p:spPr/>
        <p:txBody>
          <a:bodyPr/>
          <a:lstStyle/>
          <a:p>
            <a:fld id="{DAD3987A-74E1-BA49-8B8E-2391856A87A9}" type="slidenum">
              <a:rPr lang="en-US" smtClean="0"/>
              <a:t>23</a:t>
            </a:fld>
            <a:endParaRPr lang="en-US"/>
          </a:p>
        </p:txBody>
      </p:sp>
    </p:spTree>
    <p:extLst>
      <p:ext uri="{BB962C8B-B14F-4D97-AF65-F5344CB8AC3E}">
        <p14:creationId xmlns:p14="http://schemas.microsoft.com/office/powerpoint/2010/main" val="2044786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it turns out to be less of a story about weighting in general, and more of a story about these particular weights.</a:t>
            </a:r>
          </a:p>
        </p:txBody>
      </p:sp>
      <p:sp>
        <p:nvSpPr>
          <p:cNvPr id="4" name="Slide Number Placeholder 3"/>
          <p:cNvSpPr>
            <a:spLocks noGrp="1"/>
          </p:cNvSpPr>
          <p:nvPr>
            <p:ph type="sldNum" sz="quarter" idx="10"/>
          </p:nvPr>
        </p:nvSpPr>
        <p:spPr/>
        <p:txBody>
          <a:bodyPr/>
          <a:lstStyle/>
          <a:p>
            <a:fld id="{DAD3987A-74E1-BA49-8B8E-2391856A87A9}" type="slidenum">
              <a:rPr lang="en-US" smtClean="0"/>
              <a:t>24</a:t>
            </a:fld>
            <a:endParaRPr lang="en-US"/>
          </a:p>
        </p:txBody>
      </p:sp>
    </p:spTree>
    <p:extLst>
      <p:ext uri="{BB962C8B-B14F-4D97-AF65-F5344CB8AC3E}">
        <p14:creationId xmlns:p14="http://schemas.microsoft.com/office/powerpoint/2010/main" val="3977700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7FDE9D5-7B5D-8E47-98FE-CA78FC28B526}" type="datetimeFigureOut">
              <a:rPr lang="en-US" smtClean="0"/>
              <a:t>3/26/18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FDE9D5-7B5D-8E47-98FE-CA78FC28B526}" type="datetimeFigureOut">
              <a:rPr lang="en-US" smtClean="0"/>
              <a:t>3/26/18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FDE9D5-7B5D-8E47-98FE-CA78FC28B526}" type="datetimeFigureOut">
              <a:rPr lang="en-US" smtClean="0"/>
              <a:t>3/26/18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3600">
                <a:solidFill>
                  <a:schemeClr val="bg1"/>
                </a:solidFill>
                <a:latin typeface="Franklin Gothic Medium" panose="020B0603020102020204" pitchFamily="34" charset="0"/>
              </a:defRPr>
            </a:lvl1pPr>
            <a:lvl2pPr>
              <a:defRPr sz="3200">
                <a:solidFill>
                  <a:schemeClr val="bg1"/>
                </a:solidFill>
                <a:latin typeface="Franklin Gothic Medium" panose="020B0603020102020204" pitchFamily="34" charset="0"/>
              </a:defRPr>
            </a:lvl2pPr>
            <a:lvl3pPr>
              <a:defRPr sz="2800">
                <a:solidFill>
                  <a:schemeClr val="bg1"/>
                </a:solidFill>
                <a:latin typeface="Franklin Gothic Medium" panose="020B0603020102020204" pitchFamily="34" charset="0"/>
              </a:defRPr>
            </a:lvl3pPr>
            <a:lvl4pPr>
              <a:defRPr sz="2400">
                <a:solidFill>
                  <a:schemeClr val="bg1"/>
                </a:solidFill>
                <a:latin typeface="Franklin Gothic Medium" panose="020B0603020102020204" pitchFamily="34" charset="0"/>
              </a:defRPr>
            </a:lvl4pPr>
            <a:lvl5pPr>
              <a:defRPr sz="2400">
                <a:solidFill>
                  <a:schemeClr val="bg1"/>
                </a:solidFill>
                <a:latin typeface="Franklin Gothic Medium" panose="020B06030201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7FDE9D5-7B5D-8E47-98FE-CA78FC28B526}" type="datetimeFigureOut">
              <a:rPr lang="en-US" smtClean="0"/>
              <a:t>3/26/18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FDE9D5-7B5D-8E47-98FE-CA78FC28B526}" type="datetimeFigureOut">
              <a:rPr lang="en-US" smtClean="0"/>
              <a:t>3/26/18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7FDE9D5-7B5D-8E47-98FE-CA78FC28B526}" type="datetimeFigureOut">
              <a:rPr lang="en-US" smtClean="0"/>
              <a:t>3/26/18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7FDE9D5-7B5D-8E47-98FE-CA78FC28B526}" type="datetimeFigureOut">
              <a:rPr lang="en-US" smtClean="0"/>
              <a:t>3/26/18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338304"/>
            <a:ext cx="10515600" cy="1325563"/>
          </a:xfrm>
        </p:spPr>
        <p:txBody>
          <a:bodyPr/>
          <a:lstStyle>
            <a:lvl1pPr>
              <a:defRPr>
                <a:solidFill>
                  <a:schemeClr val="tx1">
                    <a:lumMod val="85000"/>
                    <a:lumOff val="15000"/>
                  </a:schemeClr>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37FDE9D5-7B5D-8E47-98FE-CA78FC28B526}" type="datetimeFigureOut">
              <a:rPr lang="en-US" smtClean="0"/>
              <a:t>3/26/18</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FDE9D5-7B5D-8E47-98FE-CA78FC28B526}" type="datetimeFigureOut">
              <a:rPr lang="en-US" smtClean="0"/>
              <a:t>3/26/18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FDE9D5-7B5D-8E47-98FE-CA78FC28B526}" type="datetimeFigureOut">
              <a:rPr lang="en-US" smtClean="0"/>
              <a:t>3/26/18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FDE9D5-7B5D-8E47-98FE-CA78FC28B526}" type="datetimeFigureOut">
              <a:rPr lang="en-US" smtClean="0"/>
              <a:t>3/26/18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FDE9D5-7B5D-8E47-98FE-CA78FC28B526}" type="datetimeFigureOut">
              <a:rPr lang="en-US" smtClean="0"/>
              <a:t>3/26/18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cap="small" spc="300" dirty="0">
                <a:solidFill>
                  <a:schemeClr val="bg2">
                    <a:lumMod val="60000"/>
                    <a:lumOff val="40000"/>
                  </a:schemeClr>
                </a:solidFill>
              </a:rPr>
              <a:t>Data Day Texas 2018 </a:t>
            </a:r>
          </a:p>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471FBE-9427-F048-8171-3C8E4E612677}" type="slidenum">
              <a:rPr lang="en-US" smtClean="0"/>
              <a:t>‹#›</a:t>
            </a:fld>
            <a:endParaRPr lang="en-US"/>
          </a:p>
        </p:txBody>
      </p:sp>
      <p:sp>
        <p:nvSpPr>
          <p:cNvPr id="8" name="Rectangle 7">
            <a:extLst>
              <a:ext uri="{FF2B5EF4-FFF2-40B4-BE49-F238E27FC236}">
                <a16:creationId xmlns:a16="http://schemas.microsoft.com/office/drawing/2014/main" id="{3A392F2D-3435-CB4E-8F7B-EA5AF796A3FB}"/>
              </a:ext>
            </a:extLst>
          </p:cNvPr>
          <p:cNvSpPr/>
          <p:nvPr userDrawn="1"/>
        </p:nvSpPr>
        <p:spPr>
          <a:xfrm>
            <a:off x="4538228" y="6356350"/>
            <a:ext cx="3115544" cy="369332"/>
          </a:xfrm>
          <a:prstGeom prst="rect">
            <a:avLst/>
          </a:prstGeom>
        </p:spPr>
        <p:txBody>
          <a:bodyPr wrap="square">
            <a:spAutoFit/>
          </a:bodyPr>
          <a:lstStyle/>
          <a:p>
            <a:pPr algn="ctr"/>
            <a:r>
              <a:rPr lang="en-US" kern="0" cap="small" spc="300" baseline="0" dirty="0">
                <a:solidFill>
                  <a:schemeClr val="bg2">
                    <a:lumMod val="60000"/>
                    <a:lumOff val="40000"/>
                  </a:schemeClr>
                </a:solidFill>
              </a:rPr>
              <a:t>ENAR 2018</a:t>
            </a:r>
          </a:p>
        </p:txBody>
      </p:sp>
    </p:spTree>
    <p:extLst>
      <p:ext uri="{BB962C8B-B14F-4D97-AF65-F5344CB8AC3E}">
        <p14:creationId xmlns:p14="http://schemas.microsoft.com/office/powerpoint/2010/main" val="253691865"/>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Lst>
  <p:txStyles>
    <p:titleStyle>
      <a:lvl1pPr algn="l" defTabSz="914400" rtl="0" eaLnBrk="1" latinLnBrk="0" hangingPunct="1">
        <a:lnSpc>
          <a:spcPct val="90000"/>
        </a:lnSpc>
        <a:spcBef>
          <a:spcPct val="0"/>
        </a:spcBef>
        <a:buNone/>
        <a:defRPr sz="6000" b="1" i="0" kern="1200">
          <a:solidFill>
            <a:schemeClr val="bg1"/>
          </a:solidFill>
          <a:latin typeface="Franklin Gothic Heavy" panose="020B06030201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1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44818-4183-A549-B741-18F19403C1CC}"/>
              </a:ext>
            </a:extLst>
          </p:cNvPr>
          <p:cNvSpPr>
            <a:spLocks noGrp="1"/>
          </p:cNvSpPr>
          <p:nvPr>
            <p:ph type="ctrTitle"/>
          </p:nvPr>
        </p:nvSpPr>
        <p:spPr/>
        <p:txBody>
          <a:bodyPr/>
          <a:lstStyle/>
          <a:p>
            <a:r>
              <a:rPr lang="en-US" dirty="0"/>
              <a:t>Exploring finite-sample bias in propensity score weights</a:t>
            </a:r>
          </a:p>
        </p:txBody>
      </p:sp>
      <p:sp>
        <p:nvSpPr>
          <p:cNvPr id="3" name="Subtitle 2">
            <a:extLst>
              <a:ext uri="{FF2B5EF4-FFF2-40B4-BE49-F238E27FC236}">
                <a16:creationId xmlns:a16="http://schemas.microsoft.com/office/drawing/2014/main" id="{BEF90EFC-9C87-CB4D-AD84-9CB49BE28755}"/>
              </a:ext>
            </a:extLst>
          </p:cNvPr>
          <p:cNvSpPr>
            <a:spLocks noGrp="1"/>
          </p:cNvSpPr>
          <p:nvPr>
            <p:ph type="subTitle" idx="1"/>
          </p:nvPr>
        </p:nvSpPr>
        <p:spPr/>
        <p:txBody>
          <a:bodyPr/>
          <a:lstStyle/>
          <a:p>
            <a:r>
              <a:rPr lang="en-US" spc="300" dirty="0">
                <a:solidFill>
                  <a:schemeClr val="bg1"/>
                </a:solidFill>
              </a:rPr>
              <a:t>LUCY D’AGOSTINO MCGOWAN</a:t>
            </a:r>
          </a:p>
          <a:p>
            <a:r>
              <a:rPr lang="en-US" spc="300" dirty="0">
                <a:solidFill>
                  <a:schemeClr val="bg1"/>
                </a:solidFill>
              </a:rPr>
              <a:t>&amp; </a:t>
            </a:r>
          </a:p>
          <a:p>
            <a:r>
              <a:rPr lang="en-US" spc="300" dirty="0">
                <a:solidFill>
                  <a:schemeClr val="bg1"/>
                </a:solidFill>
              </a:rPr>
              <a:t>ROBERT GREEVY, JR.</a:t>
            </a:r>
          </a:p>
        </p:txBody>
      </p:sp>
    </p:spTree>
    <p:extLst>
      <p:ext uri="{BB962C8B-B14F-4D97-AF65-F5344CB8AC3E}">
        <p14:creationId xmlns:p14="http://schemas.microsoft.com/office/powerpoint/2010/main" val="702710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C080375-7C7C-8744-9A4E-E0FC63E379A1}"/>
              </a:ext>
            </a:extLst>
          </p:cNvPr>
          <p:cNvSpPr txBox="1"/>
          <p:nvPr/>
        </p:nvSpPr>
        <p:spPr>
          <a:xfrm>
            <a:off x="2231388" y="0"/>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ATE</a:t>
            </a:r>
          </a:p>
        </p:txBody>
      </p:sp>
      <p:sp>
        <p:nvSpPr>
          <p:cNvPr id="13" name="TextBox 12">
            <a:extLst>
              <a:ext uri="{FF2B5EF4-FFF2-40B4-BE49-F238E27FC236}">
                <a16:creationId xmlns:a16="http://schemas.microsoft.com/office/drawing/2014/main" id="{189C057A-A14C-5944-8934-96CD1F4A7BFD}"/>
              </a:ext>
            </a:extLst>
          </p:cNvPr>
          <p:cNvSpPr txBox="1"/>
          <p:nvPr/>
        </p:nvSpPr>
        <p:spPr>
          <a:xfrm>
            <a:off x="647700" y="5996226"/>
            <a:ext cx="1797061" cy="861774"/>
          </a:xfrm>
          <a:prstGeom prst="rect">
            <a:avLst/>
          </a:prstGeom>
          <a:noFill/>
        </p:spPr>
        <p:txBody>
          <a:bodyPr wrap="square" rtlCol="0">
            <a:spAutoFit/>
          </a:bodyPr>
          <a:lstStyle/>
          <a:p>
            <a:r>
              <a:rPr lang="en-US" sz="5000" b="1" dirty="0">
                <a:solidFill>
                  <a:schemeClr val="accent1">
                    <a:lumMod val="50000"/>
                  </a:schemeClr>
                </a:solidFill>
                <a:latin typeface="Franklin Gothic Heavy" panose="020B0603020102020204" pitchFamily="34" charset="0"/>
              </a:rPr>
              <a:t>ATM</a:t>
            </a:r>
          </a:p>
        </p:txBody>
      </p:sp>
      <p:sp>
        <p:nvSpPr>
          <p:cNvPr id="14" name="TextBox 13">
            <a:extLst>
              <a:ext uri="{FF2B5EF4-FFF2-40B4-BE49-F238E27FC236}">
                <a16:creationId xmlns:a16="http://schemas.microsoft.com/office/drawing/2014/main" id="{AFE66B55-8493-8A46-9837-062D546E4C92}"/>
              </a:ext>
            </a:extLst>
          </p:cNvPr>
          <p:cNvSpPr txBox="1"/>
          <p:nvPr/>
        </p:nvSpPr>
        <p:spPr>
          <a:xfrm>
            <a:off x="10394938" y="5991726"/>
            <a:ext cx="1797061" cy="861774"/>
          </a:xfrm>
          <a:prstGeom prst="rect">
            <a:avLst/>
          </a:prstGeom>
          <a:noFill/>
        </p:spPr>
        <p:txBody>
          <a:bodyPr wrap="square" rtlCol="0">
            <a:spAutoFit/>
          </a:bodyPr>
          <a:lstStyle/>
          <a:p>
            <a:r>
              <a:rPr lang="en-US" sz="5000" b="1" dirty="0">
                <a:solidFill>
                  <a:schemeClr val="accent1">
                    <a:lumMod val="50000"/>
                  </a:schemeClr>
                </a:solidFill>
                <a:latin typeface="Franklin Gothic Heavy" panose="020B0603020102020204" pitchFamily="34" charset="0"/>
              </a:rPr>
              <a:t>AT0</a:t>
            </a:r>
          </a:p>
        </p:txBody>
      </p:sp>
      <p:pic>
        <p:nvPicPr>
          <p:cNvPr id="15" name="Picture 14">
            <a:extLst>
              <a:ext uri="{FF2B5EF4-FFF2-40B4-BE49-F238E27FC236}">
                <a16:creationId xmlns:a16="http://schemas.microsoft.com/office/drawing/2014/main" id="{695F2914-B60F-9348-B7E1-359C1B90E2D6}"/>
              </a:ext>
            </a:extLst>
          </p:cNvPr>
          <p:cNvPicPr>
            <a:picLocks noChangeAspect="1"/>
          </p:cNvPicPr>
          <p:nvPr/>
        </p:nvPicPr>
        <p:blipFill>
          <a:blip r:embed="rId2"/>
          <a:stretch>
            <a:fillRect/>
          </a:stretch>
        </p:blipFill>
        <p:spPr>
          <a:xfrm>
            <a:off x="3550158" y="96252"/>
            <a:ext cx="5117440" cy="2999232"/>
          </a:xfrm>
          <a:prstGeom prst="rect">
            <a:avLst/>
          </a:prstGeom>
        </p:spPr>
      </p:pic>
      <p:pic>
        <p:nvPicPr>
          <p:cNvPr id="18" name="Picture 17">
            <a:extLst>
              <a:ext uri="{FF2B5EF4-FFF2-40B4-BE49-F238E27FC236}">
                <a16:creationId xmlns:a16="http://schemas.microsoft.com/office/drawing/2014/main" id="{C963E2CD-82AC-6E41-A4FD-60B4A736A44B}"/>
              </a:ext>
            </a:extLst>
          </p:cNvPr>
          <p:cNvPicPr>
            <a:picLocks noChangeAspect="1"/>
          </p:cNvPicPr>
          <p:nvPr/>
        </p:nvPicPr>
        <p:blipFill>
          <a:blip r:embed="rId3">
            <a:duotone>
              <a:prstClr val="black"/>
              <a:schemeClr val="tx2">
                <a:tint val="45000"/>
                <a:satMod val="400000"/>
              </a:schemeClr>
            </a:duotone>
          </a:blip>
          <a:stretch>
            <a:fillRect/>
          </a:stretch>
        </p:blipFill>
        <p:spPr>
          <a:xfrm>
            <a:off x="737660" y="3173174"/>
            <a:ext cx="5117440" cy="2999232"/>
          </a:xfrm>
          <a:prstGeom prst="rect">
            <a:avLst/>
          </a:prstGeom>
        </p:spPr>
      </p:pic>
      <p:pic>
        <p:nvPicPr>
          <p:cNvPr id="19" name="Picture 18">
            <a:extLst>
              <a:ext uri="{FF2B5EF4-FFF2-40B4-BE49-F238E27FC236}">
                <a16:creationId xmlns:a16="http://schemas.microsoft.com/office/drawing/2014/main" id="{CBB423F3-227E-7346-88F4-DE1A095208B0}"/>
              </a:ext>
            </a:extLst>
          </p:cNvPr>
          <p:cNvPicPr>
            <a:picLocks noChangeAspect="1"/>
          </p:cNvPicPr>
          <p:nvPr/>
        </p:nvPicPr>
        <p:blipFill>
          <a:blip r:embed="rId4">
            <a:duotone>
              <a:prstClr val="black"/>
              <a:schemeClr val="tx2">
                <a:tint val="45000"/>
                <a:satMod val="400000"/>
              </a:schemeClr>
            </a:duotone>
          </a:blip>
          <a:stretch>
            <a:fillRect/>
          </a:stretch>
        </p:blipFill>
        <p:spPr>
          <a:xfrm>
            <a:off x="6432701" y="3173174"/>
            <a:ext cx="5117440" cy="2999232"/>
          </a:xfrm>
          <a:prstGeom prst="rect">
            <a:avLst/>
          </a:prstGeom>
        </p:spPr>
      </p:pic>
    </p:spTree>
    <p:extLst>
      <p:ext uri="{BB962C8B-B14F-4D97-AF65-F5344CB8AC3E}">
        <p14:creationId xmlns:p14="http://schemas.microsoft.com/office/powerpoint/2010/main" val="11136222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C080375-7C7C-8744-9A4E-E0FC63E379A1}"/>
              </a:ext>
            </a:extLst>
          </p:cNvPr>
          <p:cNvSpPr txBox="1"/>
          <p:nvPr/>
        </p:nvSpPr>
        <p:spPr>
          <a:xfrm>
            <a:off x="2231388" y="0"/>
            <a:ext cx="1797061" cy="861774"/>
          </a:xfrm>
          <a:prstGeom prst="rect">
            <a:avLst/>
          </a:prstGeom>
          <a:noFill/>
        </p:spPr>
        <p:txBody>
          <a:bodyPr wrap="square" rtlCol="0">
            <a:spAutoFit/>
          </a:bodyPr>
          <a:lstStyle/>
          <a:p>
            <a:r>
              <a:rPr lang="en-US" sz="5000" b="1" dirty="0">
                <a:solidFill>
                  <a:schemeClr val="accent1">
                    <a:lumMod val="50000"/>
                  </a:schemeClr>
                </a:solidFill>
                <a:latin typeface="Franklin Gothic Heavy" panose="020B0603020102020204" pitchFamily="34" charset="0"/>
              </a:rPr>
              <a:t>ATE</a:t>
            </a:r>
          </a:p>
        </p:txBody>
      </p:sp>
      <p:sp>
        <p:nvSpPr>
          <p:cNvPr id="13" name="TextBox 12">
            <a:extLst>
              <a:ext uri="{FF2B5EF4-FFF2-40B4-BE49-F238E27FC236}">
                <a16:creationId xmlns:a16="http://schemas.microsoft.com/office/drawing/2014/main" id="{189C057A-A14C-5944-8934-96CD1F4A7BFD}"/>
              </a:ext>
            </a:extLst>
          </p:cNvPr>
          <p:cNvSpPr txBox="1"/>
          <p:nvPr/>
        </p:nvSpPr>
        <p:spPr>
          <a:xfrm>
            <a:off x="647700" y="5996226"/>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ATM</a:t>
            </a:r>
          </a:p>
        </p:txBody>
      </p:sp>
      <p:sp>
        <p:nvSpPr>
          <p:cNvPr id="14" name="TextBox 13">
            <a:extLst>
              <a:ext uri="{FF2B5EF4-FFF2-40B4-BE49-F238E27FC236}">
                <a16:creationId xmlns:a16="http://schemas.microsoft.com/office/drawing/2014/main" id="{AFE66B55-8493-8A46-9837-062D546E4C92}"/>
              </a:ext>
            </a:extLst>
          </p:cNvPr>
          <p:cNvSpPr txBox="1"/>
          <p:nvPr/>
        </p:nvSpPr>
        <p:spPr>
          <a:xfrm>
            <a:off x="10394938" y="5991726"/>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AT0</a:t>
            </a:r>
          </a:p>
        </p:txBody>
      </p:sp>
      <p:pic>
        <p:nvPicPr>
          <p:cNvPr id="15" name="Picture 14">
            <a:extLst>
              <a:ext uri="{FF2B5EF4-FFF2-40B4-BE49-F238E27FC236}">
                <a16:creationId xmlns:a16="http://schemas.microsoft.com/office/drawing/2014/main" id="{695F2914-B60F-9348-B7E1-359C1B90E2D6}"/>
              </a:ext>
            </a:extLst>
          </p:cNvPr>
          <p:cNvPicPr>
            <a:picLocks noChangeAspect="1"/>
          </p:cNvPicPr>
          <p:nvPr/>
        </p:nvPicPr>
        <p:blipFill>
          <a:blip r:embed="rId2">
            <a:duotone>
              <a:prstClr val="black"/>
              <a:schemeClr val="tx2">
                <a:tint val="45000"/>
                <a:satMod val="400000"/>
              </a:schemeClr>
            </a:duotone>
          </a:blip>
          <a:stretch>
            <a:fillRect/>
          </a:stretch>
        </p:blipFill>
        <p:spPr>
          <a:xfrm>
            <a:off x="3550158" y="96252"/>
            <a:ext cx="5117440" cy="2999232"/>
          </a:xfrm>
          <a:prstGeom prst="rect">
            <a:avLst/>
          </a:prstGeom>
        </p:spPr>
      </p:pic>
      <p:pic>
        <p:nvPicPr>
          <p:cNvPr id="18" name="Picture 17">
            <a:extLst>
              <a:ext uri="{FF2B5EF4-FFF2-40B4-BE49-F238E27FC236}">
                <a16:creationId xmlns:a16="http://schemas.microsoft.com/office/drawing/2014/main" id="{C963E2CD-82AC-6E41-A4FD-60B4A736A44B}"/>
              </a:ext>
            </a:extLst>
          </p:cNvPr>
          <p:cNvPicPr>
            <a:picLocks noChangeAspect="1"/>
          </p:cNvPicPr>
          <p:nvPr/>
        </p:nvPicPr>
        <p:blipFill>
          <a:blip r:embed="rId3"/>
          <a:stretch>
            <a:fillRect/>
          </a:stretch>
        </p:blipFill>
        <p:spPr>
          <a:xfrm>
            <a:off x="737660" y="3173174"/>
            <a:ext cx="5117440" cy="2999232"/>
          </a:xfrm>
          <a:prstGeom prst="rect">
            <a:avLst/>
          </a:prstGeom>
        </p:spPr>
      </p:pic>
      <p:pic>
        <p:nvPicPr>
          <p:cNvPr id="19" name="Picture 18">
            <a:extLst>
              <a:ext uri="{FF2B5EF4-FFF2-40B4-BE49-F238E27FC236}">
                <a16:creationId xmlns:a16="http://schemas.microsoft.com/office/drawing/2014/main" id="{CBB423F3-227E-7346-88F4-DE1A095208B0}"/>
              </a:ext>
            </a:extLst>
          </p:cNvPr>
          <p:cNvPicPr>
            <a:picLocks noChangeAspect="1"/>
          </p:cNvPicPr>
          <p:nvPr/>
        </p:nvPicPr>
        <p:blipFill>
          <a:blip r:embed="rId4"/>
          <a:stretch>
            <a:fillRect/>
          </a:stretch>
        </p:blipFill>
        <p:spPr>
          <a:xfrm>
            <a:off x="6432701" y="3173174"/>
            <a:ext cx="5117440" cy="2999232"/>
          </a:xfrm>
          <a:prstGeom prst="rect">
            <a:avLst/>
          </a:prstGeom>
        </p:spPr>
      </p:pic>
    </p:spTree>
    <p:extLst>
      <p:ext uri="{BB962C8B-B14F-4D97-AF65-F5344CB8AC3E}">
        <p14:creationId xmlns:p14="http://schemas.microsoft.com/office/powerpoint/2010/main" val="2318957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75DA-3B7D-9748-9470-1AD0C41DD4B0}"/>
              </a:ext>
            </a:extLst>
          </p:cNvPr>
          <p:cNvSpPr>
            <a:spLocks noGrp="1"/>
          </p:cNvSpPr>
          <p:nvPr>
            <p:ph type="title"/>
          </p:nvPr>
        </p:nvSpPr>
        <p:spPr/>
        <p:txBody>
          <a:bodyPr/>
          <a:lstStyle/>
          <a:p>
            <a:r>
              <a:rPr lang="en-US" dirty="0"/>
              <a:t>Finite-sample bias</a:t>
            </a:r>
          </a:p>
        </p:txBody>
      </p:sp>
    </p:spTree>
    <p:extLst>
      <p:ext uri="{BB962C8B-B14F-4D97-AF65-F5344CB8AC3E}">
        <p14:creationId xmlns:p14="http://schemas.microsoft.com/office/powerpoint/2010/main" val="2545348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734305-88A1-FD48-96D3-2C233A0B06E7}"/>
              </a:ext>
            </a:extLst>
          </p:cNvPr>
          <p:cNvPicPr>
            <a:picLocks noChangeAspect="1"/>
          </p:cNvPicPr>
          <p:nvPr/>
        </p:nvPicPr>
        <p:blipFill>
          <a:blip r:embed="rId3"/>
          <a:stretch>
            <a:fillRect/>
          </a:stretch>
        </p:blipFill>
        <p:spPr>
          <a:xfrm rot="21221360">
            <a:off x="1396496" y="-429380"/>
            <a:ext cx="8190689" cy="6858000"/>
          </a:xfrm>
          <a:prstGeom prst="rect">
            <a:avLst/>
          </a:prstGeom>
        </p:spPr>
      </p:pic>
    </p:spTree>
    <p:extLst>
      <p:ext uri="{BB962C8B-B14F-4D97-AF65-F5344CB8AC3E}">
        <p14:creationId xmlns:p14="http://schemas.microsoft.com/office/powerpoint/2010/main" val="1054395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7BBAD-FCC7-B743-84DC-15FEA7838C7E}"/>
              </a:ext>
            </a:extLst>
          </p:cNvPr>
          <p:cNvSpPr>
            <a:spLocks noGrp="1"/>
          </p:cNvSpPr>
          <p:nvPr>
            <p:ph type="title"/>
          </p:nvPr>
        </p:nvSpPr>
        <p:spPr/>
        <p:txBody>
          <a:bodyPr/>
          <a:lstStyle/>
          <a:p>
            <a:r>
              <a:rPr lang="en-US" dirty="0"/>
              <a:t>Freedman </a:t>
            </a:r>
            <a:r>
              <a:rPr lang="en-US" sz="6600" b="0" dirty="0">
                <a:solidFill>
                  <a:schemeClr val="accent1"/>
                </a:solidFill>
              </a:rPr>
              <a:t>&amp;</a:t>
            </a:r>
            <a:r>
              <a:rPr lang="en-US" dirty="0"/>
              <a:t> </a:t>
            </a:r>
            <a:r>
              <a:rPr lang="en-US" dirty="0" err="1"/>
              <a:t>Berk</a:t>
            </a:r>
            <a:r>
              <a:rPr lang="en-US" dirty="0"/>
              <a:t> </a:t>
            </a:r>
            <a:br>
              <a:rPr lang="en-US" dirty="0"/>
            </a:br>
            <a:r>
              <a:rPr lang="en-US" sz="9600" dirty="0"/>
              <a:t>Simulation</a:t>
            </a:r>
            <a:endParaRPr lang="en-US" dirty="0"/>
          </a:p>
        </p:txBody>
      </p:sp>
    </p:spTree>
    <p:extLst>
      <p:ext uri="{BB962C8B-B14F-4D97-AF65-F5344CB8AC3E}">
        <p14:creationId xmlns:p14="http://schemas.microsoft.com/office/powerpoint/2010/main" val="2885703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1525" y="3325750"/>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5434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solidFill>
              <a:schemeClr val="accent1">
                <a:lumMod val="50000"/>
              </a:schemeClr>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solidFill>
              <a:schemeClr val="accent1">
                <a:lumMod val="50000"/>
              </a:schemeClr>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z</a:t>
              </a:r>
              <a:endParaRPr lang="en-US" dirty="0">
                <a:solidFill>
                  <a:schemeClr val="tx1">
                    <a:lumMod val="75000"/>
                    <a:lumOff val="25000"/>
                  </a:schemeClr>
                </a:solidFill>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2</a:t>
                </a:r>
              </a:p>
            </p:txBody>
          </p:sp>
        </p:grpSp>
      </p:grpSp>
      <p:cxnSp>
        <p:nvCxnSpPr>
          <p:cNvPr id="8" name="Straight Arrow Connector 7">
            <a:extLst>
              <a:ext uri="{FF2B5EF4-FFF2-40B4-BE49-F238E27FC236}">
                <a16:creationId xmlns:a16="http://schemas.microsoft.com/office/drawing/2014/main" id="{1B35ED36-A541-AD45-AC2E-B0EAF892549C}"/>
              </a:ext>
            </a:extLst>
          </p:cNvPr>
          <p:cNvCxnSpPr>
            <a:cxnSpLocks/>
          </p:cNvCxnSpPr>
          <p:nvPr/>
        </p:nvCxnSpPr>
        <p:spPr>
          <a:xfrm>
            <a:off x="9311525" y="3325750"/>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311" y="1573101"/>
            <a:ext cx="577516"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3011" y="2933388"/>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4518" y="3162479"/>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941" y="3186943"/>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0581" y="2933387"/>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028" y="3989271"/>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Tree>
    <p:extLst>
      <p:ext uri="{BB962C8B-B14F-4D97-AF65-F5344CB8AC3E}">
        <p14:creationId xmlns:p14="http://schemas.microsoft.com/office/powerpoint/2010/main" val="4057972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2</a:t>
                </a:r>
              </a:p>
            </p:txBody>
          </p:sp>
        </p:grpSp>
      </p:grp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311" y="1573101"/>
            <a:ext cx="577516"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3011" y="2933388"/>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4518" y="3162479"/>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941" y="3186943"/>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0581" y="2933387"/>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028" y="3989271"/>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904FC7C-A9F9-954F-A6C8-FBFF4C769D56}"/>
              </a:ext>
            </a:extLst>
          </p:cNvPr>
          <p:cNvCxnSpPr>
            <a:cxnSpLocks/>
          </p:cNvCxnSpPr>
          <p:nvPr/>
        </p:nvCxnSpPr>
        <p:spPr>
          <a:xfrm>
            <a:off x="9311525" y="3325750"/>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2836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311" y="1573101"/>
            <a:ext cx="577516"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3011" y="2933388"/>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4518" y="3162479"/>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941" y="3186943"/>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0581" y="2933387"/>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028" y="3989271"/>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cxnSp>
        <p:nvCxnSpPr>
          <p:cNvPr id="30" name="Straight Arrow Connector 29">
            <a:extLst>
              <a:ext uri="{FF2B5EF4-FFF2-40B4-BE49-F238E27FC236}">
                <a16:creationId xmlns:a16="http://schemas.microsoft.com/office/drawing/2014/main" id="{A90A515A-E7B6-F64E-972B-70ED8BCD906E}"/>
              </a:ext>
            </a:extLst>
          </p:cNvPr>
          <p:cNvCxnSpPr>
            <a:cxnSpLocks/>
          </p:cNvCxnSpPr>
          <p:nvPr/>
        </p:nvCxnSpPr>
        <p:spPr>
          <a:xfrm>
            <a:off x="9311525" y="3325750"/>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0888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311" y="1573101"/>
            <a:ext cx="577516"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3011" y="2933388"/>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4518" y="3162479"/>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941" y="3186943"/>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0581" y="2933387"/>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028" y="3989271"/>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cxnSp>
        <p:nvCxnSpPr>
          <p:cNvPr id="30" name="Straight Arrow Connector 29">
            <a:extLst>
              <a:ext uri="{FF2B5EF4-FFF2-40B4-BE49-F238E27FC236}">
                <a16:creationId xmlns:a16="http://schemas.microsoft.com/office/drawing/2014/main" id="{27F8402E-B699-1048-B49E-311EDD94E65C}"/>
              </a:ext>
            </a:extLst>
          </p:cNvPr>
          <p:cNvCxnSpPr>
            <a:cxnSpLocks/>
          </p:cNvCxnSpPr>
          <p:nvPr/>
        </p:nvCxnSpPr>
        <p:spPr>
          <a:xfrm>
            <a:off x="9311525" y="3325750"/>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0380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A1F8E-92D3-E04F-A000-9AF04A9606C7}"/>
              </a:ext>
            </a:extLst>
          </p:cNvPr>
          <p:cNvSpPr>
            <a:spLocks noGrp="1"/>
          </p:cNvSpPr>
          <p:nvPr>
            <p:ph type="title"/>
          </p:nvPr>
        </p:nvSpPr>
        <p:spPr/>
        <p:txBody>
          <a:bodyPr/>
          <a:lstStyle/>
          <a:p>
            <a:r>
              <a:rPr lang="en-US" dirty="0"/>
              <a:t>Overview</a:t>
            </a:r>
          </a:p>
        </p:txBody>
      </p:sp>
    </p:spTree>
    <p:extLst>
      <p:ext uri="{BB962C8B-B14F-4D97-AF65-F5344CB8AC3E}">
        <p14:creationId xmlns:p14="http://schemas.microsoft.com/office/powerpoint/2010/main" val="2298176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3F8EE5-7052-8542-B82F-1BE6C2D1541F}"/>
              </a:ext>
            </a:extLst>
          </p:cNvPr>
          <p:cNvSpPr txBox="1"/>
          <p:nvPr/>
        </p:nvSpPr>
        <p:spPr>
          <a:xfrm>
            <a:off x="469907" y="285771"/>
            <a:ext cx="7062537" cy="861774"/>
          </a:xfrm>
          <a:prstGeom prst="rect">
            <a:avLst/>
          </a:prstGeom>
          <a:noFill/>
        </p:spPr>
        <p:txBody>
          <a:bodyPr wrap="square" rtlCol="0">
            <a:spAutoFit/>
          </a:bodyPr>
          <a:lstStyle/>
          <a:p>
            <a:r>
              <a:rPr lang="en-US" sz="5000" dirty="0">
                <a:solidFill>
                  <a:schemeClr val="bg1"/>
                </a:solidFill>
                <a:latin typeface="Franklin Gothic Medium" panose="020B0603020102020204" pitchFamily="34" charset="0"/>
              </a:rPr>
              <a:t>Propensity score model</a:t>
            </a:r>
          </a:p>
        </p:txBody>
      </p:sp>
    </p:spTree>
    <p:extLst>
      <p:ext uri="{BB962C8B-B14F-4D97-AF65-F5344CB8AC3E}">
        <p14:creationId xmlns:p14="http://schemas.microsoft.com/office/powerpoint/2010/main" val="274008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lumMod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1525" y="3325750"/>
            <a:ext cx="890035" cy="701842"/>
          </a:xfrm>
          <a:prstGeom prst="straightConnector1">
            <a:avLst/>
          </a:prstGeom>
          <a:ln w="76200">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3F8EE5-7052-8542-B82F-1BE6C2D1541F}"/>
              </a:ext>
            </a:extLst>
          </p:cNvPr>
          <p:cNvSpPr txBox="1"/>
          <p:nvPr/>
        </p:nvSpPr>
        <p:spPr>
          <a:xfrm>
            <a:off x="469908" y="285771"/>
            <a:ext cx="5518484" cy="861774"/>
          </a:xfrm>
          <a:prstGeom prst="rect">
            <a:avLst/>
          </a:prstGeom>
          <a:noFill/>
        </p:spPr>
        <p:txBody>
          <a:bodyPr wrap="square" rtlCol="0">
            <a:spAutoFit/>
          </a:bodyPr>
          <a:lstStyle/>
          <a:p>
            <a:r>
              <a:rPr lang="en-US" sz="5000" dirty="0">
                <a:solidFill>
                  <a:schemeClr val="bg1"/>
                </a:solidFill>
                <a:latin typeface="Franklin Gothic Medium" panose="020B0603020102020204" pitchFamily="34" charset="0"/>
              </a:rPr>
              <a:t>Outcome model</a:t>
            </a:r>
          </a:p>
        </p:txBody>
      </p:sp>
    </p:spTree>
    <p:extLst>
      <p:ext uri="{BB962C8B-B14F-4D97-AF65-F5344CB8AC3E}">
        <p14:creationId xmlns:p14="http://schemas.microsoft.com/office/powerpoint/2010/main" val="42030595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570554-D274-B140-9B56-E8A3231825F8}"/>
              </a:ext>
            </a:extLst>
          </p:cNvPr>
          <p:cNvPicPr>
            <a:picLocks noChangeAspect="1"/>
          </p:cNvPicPr>
          <p:nvPr/>
        </p:nvPicPr>
        <p:blipFill>
          <a:blip r:embed="rId2"/>
          <a:stretch>
            <a:fillRect/>
          </a:stretch>
        </p:blipFill>
        <p:spPr>
          <a:xfrm>
            <a:off x="896112" y="118872"/>
            <a:ext cx="10406501" cy="6099048"/>
          </a:xfrm>
          <a:prstGeom prst="rect">
            <a:avLst/>
          </a:prstGeom>
        </p:spPr>
      </p:pic>
      <p:sp>
        <p:nvSpPr>
          <p:cNvPr id="5" name="Rectangle 4">
            <a:extLst>
              <a:ext uri="{FF2B5EF4-FFF2-40B4-BE49-F238E27FC236}">
                <a16:creationId xmlns:a16="http://schemas.microsoft.com/office/drawing/2014/main" id="{21611CAC-4F1C-5B40-91FB-8F1F10F25686}"/>
              </a:ext>
            </a:extLst>
          </p:cNvPr>
          <p:cNvSpPr/>
          <p:nvPr/>
        </p:nvSpPr>
        <p:spPr>
          <a:xfrm>
            <a:off x="66492" y="124480"/>
            <a:ext cx="705853" cy="4335224"/>
          </a:xfrm>
          <a:prstGeom prst="rect">
            <a:avLst/>
          </a:prstGeom>
          <a:solidFill>
            <a:srgbClr val="F5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58888"/>
              </a:solidFill>
            </a:endParaRPr>
          </a:p>
        </p:txBody>
      </p:sp>
      <p:sp>
        <p:nvSpPr>
          <p:cNvPr id="6" name="Rectangle 5">
            <a:extLst>
              <a:ext uri="{FF2B5EF4-FFF2-40B4-BE49-F238E27FC236}">
                <a16:creationId xmlns:a16="http://schemas.microsoft.com/office/drawing/2014/main" id="{8DF02B56-AE98-0845-B126-03CFBC0F5088}"/>
              </a:ext>
            </a:extLst>
          </p:cNvPr>
          <p:cNvSpPr/>
          <p:nvPr/>
        </p:nvSpPr>
        <p:spPr>
          <a:xfrm>
            <a:off x="64247" y="4604082"/>
            <a:ext cx="705853" cy="83419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3A121C6-84A1-5748-B93A-5478A17F73FC}"/>
              </a:ext>
            </a:extLst>
          </p:cNvPr>
          <p:cNvSpPr txBox="1"/>
          <p:nvPr/>
        </p:nvSpPr>
        <p:spPr>
          <a:xfrm rot="16200000">
            <a:off x="-1847249" y="1966121"/>
            <a:ext cx="4340834"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treatment</a:t>
            </a:r>
          </a:p>
        </p:txBody>
      </p:sp>
      <p:sp>
        <p:nvSpPr>
          <p:cNvPr id="8" name="TextBox 7">
            <a:extLst>
              <a:ext uri="{FF2B5EF4-FFF2-40B4-BE49-F238E27FC236}">
                <a16:creationId xmlns:a16="http://schemas.microsoft.com/office/drawing/2014/main" id="{B6D2CAAF-35ED-3341-918B-E836050425D0}"/>
              </a:ext>
            </a:extLst>
          </p:cNvPr>
          <p:cNvSpPr txBox="1"/>
          <p:nvPr/>
        </p:nvSpPr>
        <p:spPr>
          <a:xfrm rot="16200000">
            <a:off x="-93927" y="4698012"/>
            <a:ext cx="834189"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ctrl</a:t>
            </a:r>
          </a:p>
        </p:txBody>
      </p:sp>
    </p:spTree>
    <p:extLst>
      <p:ext uri="{BB962C8B-B14F-4D97-AF65-F5344CB8AC3E}">
        <p14:creationId xmlns:p14="http://schemas.microsoft.com/office/powerpoint/2010/main" val="27854749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F676D30-3C93-3E41-B7E8-ECE204A94CB8}"/>
              </a:ext>
            </a:extLst>
          </p:cNvPr>
          <p:cNvPicPr>
            <a:picLocks noChangeAspect="1"/>
          </p:cNvPicPr>
          <p:nvPr/>
        </p:nvPicPr>
        <p:blipFill>
          <a:blip r:embed="rId3"/>
          <a:stretch>
            <a:fillRect/>
          </a:stretch>
        </p:blipFill>
        <p:spPr>
          <a:xfrm>
            <a:off x="896112" y="118872"/>
            <a:ext cx="10380341" cy="6099048"/>
          </a:xfrm>
          <a:prstGeom prst="rect">
            <a:avLst/>
          </a:prstGeom>
        </p:spPr>
      </p:pic>
      <p:cxnSp>
        <p:nvCxnSpPr>
          <p:cNvPr id="13" name="Straight Arrow Connector 12">
            <a:extLst>
              <a:ext uri="{FF2B5EF4-FFF2-40B4-BE49-F238E27FC236}">
                <a16:creationId xmlns:a16="http://schemas.microsoft.com/office/drawing/2014/main" id="{E4595632-4D62-EF47-B3EC-40B7873F9228}"/>
              </a:ext>
            </a:extLst>
          </p:cNvPr>
          <p:cNvCxnSpPr/>
          <p:nvPr/>
        </p:nvCxnSpPr>
        <p:spPr>
          <a:xfrm flipH="1">
            <a:off x="2892829" y="3724102"/>
            <a:ext cx="232756" cy="681643"/>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9B22A11-F8F2-A446-A0F3-64F44FA6773C}"/>
              </a:ext>
            </a:extLst>
          </p:cNvPr>
          <p:cNvSpPr txBox="1"/>
          <p:nvPr/>
        </p:nvSpPr>
        <p:spPr>
          <a:xfrm>
            <a:off x="3009207" y="3200882"/>
            <a:ext cx="1745673" cy="523220"/>
          </a:xfrm>
          <a:prstGeom prst="rect">
            <a:avLst/>
          </a:prstGeom>
          <a:noFill/>
        </p:spPr>
        <p:txBody>
          <a:bodyPr wrap="square" rtlCol="0">
            <a:spAutoFit/>
          </a:bodyPr>
          <a:lstStyle/>
          <a:p>
            <a:r>
              <a:rPr lang="en-US" sz="2800" dirty="0">
                <a:solidFill>
                  <a:schemeClr val="tx1">
                    <a:lumMod val="85000"/>
                    <a:lumOff val="15000"/>
                  </a:schemeClr>
                </a:solidFill>
                <a:latin typeface="Franklin Gothic Medium" panose="020B0603020102020204" pitchFamily="34" charset="0"/>
              </a:rPr>
              <a:t>n = 1000</a:t>
            </a:r>
          </a:p>
        </p:txBody>
      </p:sp>
      <p:sp>
        <p:nvSpPr>
          <p:cNvPr id="16" name="Rectangle 15">
            <a:extLst>
              <a:ext uri="{FF2B5EF4-FFF2-40B4-BE49-F238E27FC236}">
                <a16:creationId xmlns:a16="http://schemas.microsoft.com/office/drawing/2014/main" id="{07C6B3DC-DD47-9942-9959-1A09E005EA38}"/>
              </a:ext>
            </a:extLst>
          </p:cNvPr>
          <p:cNvSpPr/>
          <p:nvPr/>
        </p:nvSpPr>
        <p:spPr>
          <a:xfrm>
            <a:off x="8794865" y="2261062"/>
            <a:ext cx="1579419" cy="1091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4841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137706-B5CC-AB49-A982-C9912BE18FC5}"/>
              </a:ext>
            </a:extLst>
          </p:cNvPr>
          <p:cNvPicPr>
            <a:picLocks noChangeAspect="1"/>
          </p:cNvPicPr>
          <p:nvPr/>
        </p:nvPicPr>
        <p:blipFill>
          <a:blip r:embed="rId3"/>
          <a:stretch>
            <a:fillRect/>
          </a:stretch>
        </p:blipFill>
        <p:spPr>
          <a:xfrm>
            <a:off x="896112" y="118872"/>
            <a:ext cx="10380341" cy="6099048"/>
          </a:xfrm>
          <a:prstGeom prst="rect">
            <a:avLst/>
          </a:prstGeom>
        </p:spPr>
      </p:pic>
    </p:spTree>
    <p:extLst>
      <p:ext uri="{BB962C8B-B14F-4D97-AF65-F5344CB8AC3E}">
        <p14:creationId xmlns:p14="http://schemas.microsoft.com/office/powerpoint/2010/main" val="8500408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F1B9C-3A83-D548-943C-C7964B0BC2F1}"/>
              </a:ext>
            </a:extLst>
          </p:cNvPr>
          <p:cNvSpPr>
            <a:spLocks noGrp="1"/>
          </p:cNvSpPr>
          <p:nvPr>
            <p:ph type="title"/>
          </p:nvPr>
        </p:nvSpPr>
        <p:spPr/>
        <p:txBody>
          <a:bodyPr/>
          <a:lstStyle/>
          <a:p>
            <a:r>
              <a:rPr lang="en-US" dirty="0"/>
              <a:t>Standard errors</a:t>
            </a:r>
          </a:p>
        </p:txBody>
      </p:sp>
    </p:spTree>
    <p:extLst>
      <p:ext uri="{BB962C8B-B14F-4D97-AF65-F5344CB8AC3E}">
        <p14:creationId xmlns:p14="http://schemas.microsoft.com/office/powerpoint/2010/main" val="2039733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1525" y="3325750"/>
            <a:ext cx="890035" cy="701842"/>
          </a:xfrm>
          <a:prstGeom prst="straightConnector1">
            <a:avLst/>
          </a:prstGeom>
          <a:ln w="76200">
            <a:solidFill>
              <a:schemeClr val="accent5"/>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3F8EE5-7052-8542-B82F-1BE6C2D1541F}"/>
              </a:ext>
            </a:extLst>
          </p:cNvPr>
          <p:cNvSpPr txBox="1"/>
          <p:nvPr/>
        </p:nvSpPr>
        <p:spPr>
          <a:xfrm>
            <a:off x="469908" y="285771"/>
            <a:ext cx="5518484" cy="861774"/>
          </a:xfrm>
          <a:prstGeom prst="rect">
            <a:avLst/>
          </a:prstGeom>
          <a:noFill/>
        </p:spPr>
        <p:txBody>
          <a:bodyPr wrap="square" rtlCol="0">
            <a:spAutoFit/>
          </a:bodyPr>
          <a:lstStyle/>
          <a:p>
            <a:r>
              <a:rPr lang="en-US" sz="5000" dirty="0">
                <a:solidFill>
                  <a:schemeClr val="bg1"/>
                </a:solidFill>
                <a:latin typeface="Franklin Gothic Medium" panose="020B0603020102020204" pitchFamily="34" charset="0"/>
              </a:rPr>
              <a:t>Outcome model</a:t>
            </a:r>
          </a:p>
        </p:txBody>
      </p:sp>
    </p:spTree>
    <p:extLst>
      <p:ext uri="{BB962C8B-B14F-4D97-AF65-F5344CB8AC3E}">
        <p14:creationId xmlns:p14="http://schemas.microsoft.com/office/powerpoint/2010/main" val="547470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2CCAE9-BDA2-5148-A64F-BA15FA6BA0E3}"/>
              </a:ext>
            </a:extLst>
          </p:cNvPr>
          <p:cNvPicPr>
            <a:picLocks noChangeAspect="1"/>
          </p:cNvPicPr>
          <p:nvPr/>
        </p:nvPicPr>
        <p:blipFill>
          <a:blip r:embed="rId3"/>
          <a:stretch>
            <a:fillRect/>
          </a:stretch>
        </p:blipFill>
        <p:spPr>
          <a:xfrm>
            <a:off x="896112" y="118872"/>
            <a:ext cx="10380341" cy="6099048"/>
          </a:xfrm>
          <a:prstGeom prst="rect">
            <a:avLst/>
          </a:prstGeom>
        </p:spPr>
      </p:pic>
      <p:sp>
        <p:nvSpPr>
          <p:cNvPr id="3" name="Rectangle 2">
            <a:extLst>
              <a:ext uri="{FF2B5EF4-FFF2-40B4-BE49-F238E27FC236}">
                <a16:creationId xmlns:a16="http://schemas.microsoft.com/office/drawing/2014/main" id="{F3C6EC27-51A8-9D4A-8961-0E2CD78671BC}"/>
              </a:ext>
            </a:extLst>
          </p:cNvPr>
          <p:cNvSpPr/>
          <p:nvPr/>
        </p:nvSpPr>
        <p:spPr>
          <a:xfrm>
            <a:off x="8794865" y="2394062"/>
            <a:ext cx="1579419" cy="1091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C2D94EA4-F66D-C94B-BFE5-55E8CFA8A560}"/>
              </a:ext>
            </a:extLst>
          </p:cNvPr>
          <p:cNvCxnSpPr/>
          <p:nvPr/>
        </p:nvCxnSpPr>
        <p:spPr>
          <a:xfrm>
            <a:off x="2892830" y="3352800"/>
            <a:ext cx="0" cy="1019695"/>
          </a:xfrm>
          <a:prstGeom prst="straightConnector1">
            <a:avLst/>
          </a:prstGeom>
          <a:ln w="76200">
            <a:solidFill>
              <a:schemeClr val="accent5"/>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7044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CA49A4-1FF8-D74C-9F94-D8410ED4E90C}"/>
              </a:ext>
            </a:extLst>
          </p:cNvPr>
          <p:cNvPicPr>
            <a:picLocks noChangeAspect="1"/>
          </p:cNvPicPr>
          <p:nvPr/>
        </p:nvPicPr>
        <p:blipFill>
          <a:blip r:embed="rId3"/>
          <a:stretch>
            <a:fillRect/>
          </a:stretch>
        </p:blipFill>
        <p:spPr>
          <a:xfrm>
            <a:off x="896112" y="118872"/>
            <a:ext cx="10406501" cy="6099048"/>
          </a:xfrm>
          <a:prstGeom prst="rect">
            <a:avLst/>
          </a:prstGeom>
        </p:spPr>
      </p:pic>
    </p:spTree>
    <p:extLst>
      <p:ext uri="{BB962C8B-B14F-4D97-AF65-F5344CB8AC3E}">
        <p14:creationId xmlns:p14="http://schemas.microsoft.com/office/powerpoint/2010/main" val="3536324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5EF78-2182-FF40-97D8-342003D28194}"/>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7E806F7D-991D-134A-ADDF-3C55AB25772C}"/>
              </a:ext>
            </a:extLst>
          </p:cNvPr>
          <p:cNvSpPr>
            <a:spLocks noGrp="1"/>
          </p:cNvSpPr>
          <p:nvPr>
            <p:ph idx="1"/>
          </p:nvPr>
        </p:nvSpPr>
        <p:spPr/>
        <p:txBody>
          <a:bodyPr/>
          <a:lstStyle/>
          <a:p>
            <a:r>
              <a:rPr lang="en-US" b="1" dirty="0">
                <a:solidFill>
                  <a:schemeClr val="accent1"/>
                </a:solidFill>
              </a:rPr>
              <a:t>Replicated</a:t>
            </a:r>
            <a:r>
              <a:rPr lang="en-US" dirty="0"/>
              <a:t> the finite-sample bias seen by Freedman and </a:t>
            </a:r>
            <a:r>
              <a:rPr lang="en-US" dirty="0" err="1"/>
              <a:t>Berk</a:t>
            </a:r>
            <a:r>
              <a:rPr lang="en-US" dirty="0"/>
              <a:t> using the </a:t>
            </a:r>
            <a:r>
              <a:rPr lang="en-US" b="1" dirty="0">
                <a:solidFill>
                  <a:schemeClr val="accent1"/>
                </a:solidFill>
              </a:rPr>
              <a:t>ATE</a:t>
            </a:r>
            <a:r>
              <a:rPr lang="en-US" dirty="0"/>
              <a:t> weights</a:t>
            </a:r>
          </a:p>
          <a:p>
            <a:r>
              <a:rPr lang="en-US" b="1" dirty="0">
                <a:solidFill>
                  <a:schemeClr val="accent1"/>
                </a:solidFill>
              </a:rPr>
              <a:t>ATM</a:t>
            </a:r>
            <a:r>
              <a:rPr lang="en-US" dirty="0"/>
              <a:t> and </a:t>
            </a:r>
            <a:r>
              <a:rPr lang="en-US" b="1" dirty="0">
                <a:solidFill>
                  <a:schemeClr val="accent1"/>
                </a:solidFill>
              </a:rPr>
              <a:t>ATO</a:t>
            </a:r>
            <a:r>
              <a:rPr lang="en-US" dirty="0"/>
              <a:t> weights had </a:t>
            </a:r>
            <a:r>
              <a:rPr lang="en-US" b="1" dirty="0">
                <a:solidFill>
                  <a:schemeClr val="accent1"/>
                </a:solidFill>
              </a:rPr>
              <a:t>improved</a:t>
            </a:r>
            <a:r>
              <a:rPr lang="en-US" dirty="0"/>
              <a:t> finite-sample properties</a:t>
            </a:r>
          </a:p>
          <a:p>
            <a:r>
              <a:rPr lang="en-US" dirty="0"/>
              <a:t>The </a:t>
            </a:r>
            <a:r>
              <a:rPr lang="en-US" b="1" dirty="0">
                <a:solidFill>
                  <a:schemeClr val="accent1"/>
                </a:solidFill>
              </a:rPr>
              <a:t>variance</a:t>
            </a:r>
            <a:r>
              <a:rPr lang="en-US" dirty="0"/>
              <a:t> for the </a:t>
            </a:r>
            <a:r>
              <a:rPr lang="en-US" b="1" dirty="0">
                <a:solidFill>
                  <a:schemeClr val="accent1"/>
                </a:solidFill>
              </a:rPr>
              <a:t>ATO</a:t>
            </a:r>
            <a:r>
              <a:rPr lang="en-US" dirty="0"/>
              <a:t> and </a:t>
            </a:r>
            <a:r>
              <a:rPr lang="en-US" b="1" dirty="0">
                <a:solidFill>
                  <a:schemeClr val="accent1"/>
                </a:solidFill>
              </a:rPr>
              <a:t>ATM</a:t>
            </a:r>
            <a:r>
              <a:rPr lang="en-US" dirty="0"/>
              <a:t> is </a:t>
            </a:r>
            <a:r>
              <a:rPr lang="en-US" b="1" dirty="0">
                <a:solidFill>
                  <a:schemeClr val="accent1"/>
                </a:solidFill>
              </a:rPr>
              <a:t>preferable</a:t>
            </a:r>
            <a:r>
              <a:rPr lang="en-US" dirty="0"/>
              <a:t> to that of the ATE</a:t>
            </a:r>
          </a:p>
        </p:txBody>
      </p:sp>
    </p:spTree>
    <p:extLst>
      <p:ext uri="{BB962C8B-B14F-4D97-AF65-F5344CB8AC3E}">
        <p14:creationId xmlns:p14="http://schemas.microsoft.com/office/powerpoint/2010/main" val="210950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4E1FD-812E-A643-88FB-2175DFC23B60}"/>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DBE99F57-A74D-0342-99B8-74ED5942ECFC}"/>
              </a:ext>
            </a:extLst>
          </p:cNvPr>
          <p:cNvSpPr>
            <a:spLocks noGrp="1"/>
          </p:cNvSpPr>
          <p:nvPr>
            <p:ph idx="1"/>
          </p:nvPr>
        </p:nvSpPr>
        <p:spPr/>
        <p:txBody>
          <a:bodyPr>
            <a:normAutofit/>
          </a:bodyPr>
          <a:lstStyle/>
          <a:p>
            <a:pPr marL="0" indent="0">
              <a:lnSpc>
                <a:spcPct val="150000"/>
              </a:lnSpc>
              <a:buNone/>
            </a:pPr>
            <a:r>
              <a:rPr lang="en-US" sz="4400" dirty="0"/>
              <a:t>Finite sample bias</a:t>
            </a:r>
          </a:p>
          <a:p>
            <a:pPr marL="0" indent="0">
              <a:lnSpc>
                <a:spcPct val="150000"/>
              </a:lnSpc>
              <a:buNone/>
            </a:pPr>
            <a:r>
              <a:rPr lang="en-US" sz="4400" dirty="0"/>
              <a:t>Unmeasured confounding – the problem</a:t>
            </a:r>
          </a:p>
          <a:p>
            <a:pPr marL="0" indent="0">
              <a:lnSpc>
                <a:spcPct val="150000"/>
              </a:lnSpc>
              <a:buNone/>
            </a:pPr>
            <a:r>
              <a:rPr lang="en-US" sz="4400" dirty="0"/>
              <a:t>Unmeasured confounding – a solution </a:t>
            </a:r>
          </a:p>
        </p:txBody>
      </p:sp>
      <p:sp>
        <p:nvSpPr>
          <p:cNvPr id="4" name="Oval 3">
            <a:extLst>
              <a:ext uri="{FF2B5EF4-FFF2-40B4-BE49-F238E27FC236}">
                <a16:creationId xmlns:a16="http://schemas.microsoft.com/office/drawing/2014/main" id="{C8772A5E-9E86-5945-A508-CED05A3822BF}"/>
              </a:ext>
            </a:extLst>
          </p:cNvPr>
          <p:cNvSpPr/>
          <p:nvPr/>
        </p:nvSpPr>
        <p:spPr>
          <a:xfrm>
            <a:off x="106680" y="2112719"/>
            <a:ext cx="731520" cy="72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latin typeface="Franklin Gothic Medium" panose="020B0603020102020204" pitchFamily="34" charset="0"/>
              </a:rPr>
              <a:t>1</a:t>
            </a:r>
          </a:p>
        </p:txBody>
      </p:sp>
      <p:sp>
        <p:nvSpPr>
          <p:cNvPr id="5" name="Oval 4">
            <a:extLst>
              <a:ext uri="{FF2B5EF4-FFF2-40B4-BE49-F238E27FC236}">
                <a16:creationId xmlns:a16="http://schemas.microsoft.com/office/drawing/2014/main" id="{66A0B0F1-0F82-934F-9B6C-EFB4227ACA36}"/>
              </a:ext>
            </a:extLst>
          </p:cNvPr>
          <p:cNvSpPr/>
          <p:nvPr/>
        </p:nvSpPr>
        <p:spPr>
          <a:xfrm>
            <a:off x="106680" y="3253582"/>
            <a:ext cx="731520" cy="72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latin typeface="Franklin Gothic Medium" panose="020B0603020102020204" pitchFamily="34" charset="0"/>
              </a:rPr>
              <a:t>2</a:t>
            </a:r>
          </a:p>
        </p:txBody>
      </p:sp>
      <p:sp>
        <p:nvSpPr>
          <p:cNvPr id="6" name="Oval 5">
            <a:extLst>
              <a:ext uri="{FF2B5EF4-FFF2-40B4-BE49-F238E27FC236}">
                <a16:creationId xmlns:a16="http://schemas.microsoft.com/office/drawing/2014/main" id="{C4454F47-7003-9541-9979-C2667FDDADA5}"/>
              </a:ext>
            </a:extLst>
          </p:cNvPr>
          <p:cNvSpPr/>
          <p:nvPr/>
        </p:nvSpPr>
        <p:spPr>
          <a:xfrm>
            <a:off x="106680" y="4394445"/>
            <a:ext cx="731520" cy="72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latin typeface="Franklin Gothic Medium" panose="020B0603020102020204" pitchFamily="34" charset="0"/>
              </a:rPr>
              <a:t>3</a:t>
            </a:r>
          </a:p>
        </p:txBody>
      </p:sp>
    </p:spTree>
    <p:extLst>
      <p:ext uri="{BB962C8B-B14F-4D97-AF65-F5344CB8AC3E}">
        <p14:creationId xmlns:p14="http://schemas.microsoft.com/office/powerpoint/2010/main" val="20585423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75DA-3B7D-9748-9470-1AD0C41DD4B0}"/>
              </a:ext>
            </a:extLst>
          </p:cNvPr>
          <p:cNvSpPr>
            <a:spLocks noGrp="1"/>
          </p:cNvSpPr>
          <p:nvPr>
            <p:ph type="title"/>
          </p:nvPr>
        </p:nvSpPr>
        <p:spPr/>
        <p:txBody>
          <a:bodyPr/>
          <a:lstStyle/>
          <a:p>
            <a:r>
              <a:rPr lang="en-US" dirty="0">
                <a:latin typeface="Franklin Gothic Medium" panose="020B0603020102020204" pitchFamily="34" charset="0"/>
              </a:rPr>
              <a:t>Unmeasured confounding</a:t>
            </a:r>
            <a:br>
              <a:rPr lang="en-US" dirty="0">
                <a:latin typeface="Franklin Gothic Medium" panose="020B0603020102020204" pitchFamily="34" charset="0"/>
              </a:rPr>
            </a:br>
            <a:r>
              <a:rPr lang="en-US" dirty="0"/>
              <a:t>the problem</a:t>
            </a:r>
          </a:p>
        </p:txBody>
      </p:sp>
    </p:spTree>
    <p:extLst>
      <p:ext uri="{BB962C8B-B14F-4D97-AF65-F5344CB8AC3E}">
        <p14:creationId xmlns:p14="http://schemas.microsoft.com/office/powerpoint/2010/main" val="15765175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BAE0C31-BBF5-1A4D-9B35-A1972F257B82}"/>
              </a:ext>
            </a:extLst>
          </p:cNvPr>
          <p:cNvPicPr>
            <a:picLocks noChangeAspect="1"/>
          </p:cNvPicPr>
          <p:nvPr/>
        </p:nvPicPr>
        <p:blipFill>
          <a:blip r:embed="rId3"/>
          <a:stretch>
            <a:fillRect/>
          </a:stretch>
        </p:blipFill>
        <p:spPr>
          <a:xfrm rot="20744089">
            <a:off x="-98898" y="-73915"/>
            <a:ext cx="7441433" cy="6842697"/>
          </a:xfrm>
          <a:prstGeom prst="rect">
            <a:avLst/>
          </a:prstGeom>
        </p:spPr>
      </p:pic>
      <p:pic>
        <p:nvPicPr>
          <p:cNvPr id="7" name="Picture 6">
            <a:extLst>
              <a:ext uri="{FF2B5EF4-FFF2-40B4-BE49-F238E27FC236}">
                <a16:creationId xmlns:a16="http://schemas.microsoft.com/office/drawing/2014/main" id="{1A9415CD-4E6B-024C-8D6B-754966226B59}"/>
              </a:ext>
            </a:extLst>
          </p:cNvPr>
          <p:cNvPicPr>
            <a:picLocks noChangeAspect="1"/>
          </p:cNvPicPr>
          <p:nvPr/>
        </p:nvPicPr>
        <p:blipFill>
          <a:blip r:embed="rId4"/>
          <a:stretch>
            <a:fillRect/>
          </a:stretch>
        </p:blipFill>
        <p:spPr>
          <a:xfrm rot="756573">
            <a:off x="4060095" y="-10934"/>
            <a:ext cx="7473462" cy="6858000"/>
          </a:xfrm>
          <a:prstGeom prst="rect">
            <a:avLst/>
          </a:prstGeom>
        </p:spPr>
      </p:pic>
    </p:spTree>
    <p:extLst>
      <p:ext uri="{BB962C8B-B14F-4D97-AF65-F5344CB8AC3E}">
        <p14:creationId xmlns:p14="http://schemas.microsoft.com/office/powerpoint/2010/main" val="31669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lumMod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3F8EE5-7052-8542-B82F-1BE6C2D1541F}"/>
              </a:ext>
            </a:extLst>
          </p:cNvPr>
          <p:cNvSpPr txBox="1"/>
          <p:nvPr/>
        </p:nvSpPr>
        <p:spPr>
          <a:xfrm>
            <a:off x="469907" y="285771"/>
            <a:ext cx="7062537" cy="861774"/>
          </a:xfrm>
          <a:prstGeom prst="rect">
            <a:avLst/>
          </a:prstGeom>
          <a:noFill/>
        </p:spPr>
        <p:txBody>
          <a:bodyPr wrap="square" rtlCol="0">
            <a:spAutoFit/>
          </a:bodyPr>
          <a:lstStyle/>
          <a:p>
            <a:r>
              <a:rPr lang="en-US" sz="5000" dirty="0">
                <a:solidFill>
                  <a:schemeClr val="bg1"/>
                </a:solidFill>
                <a:latin typeface="Franklin Gothic Medium" panose="020B0603020102020204" pitchFamily="34" charset="0"/>
              </a:rPr>
              <a:t>Propensity score model</a:t>
            </a:r>
          </a:p>
        </p:txBody>
      </p:sp>
    </p:spTree>
    <p:extLst>
      <p:ext uri="{BB962C8B-B14F-4D97-AF65-F5344CB8AC3E}">
        <p14:creationId xmlns:p14="http://schemas.microsoft.com/office/powerpoint/2010/main" val="22857404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lumMod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1525" y="3325750"/>
            <a:ext cx="890035" cy="701842"/>
          </a:xfrm>
          <a:prstGeom prst="straightConnector1">
            <a:avLst/>
          </a:prstGeom>
          <a:ln w="76200">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3F8EE5-7052-8542-B82F-1BE6C2D1541F}"/>
              </a:ext>
            </a:extLst>
          </p:cNvPr>
          <p:cNvSpPr txBox="1"/>
          <p:nvPr/>
        </p:nvSpPr>
        <p:spPr>
          <a:xfrm>
            <a:off x="469908" y="285771"/>
            <a:ext cx="5518484" cy="861774"/>
          </a:xfrm>
          <a:prstGeom prst="rect">
            <a:avLst/>
          </a:prstGeom>
          <a:noFill/>
        </p:spPr>
        <p:txBody>
          <a:bodyPr wrap="square" rtlCol="0">
            <a:spAutoFit/>
          </a:bodyPr>
          <a:lstStyle/>
          <a:p>
            <a:r>
              <a:rPr lang="en-US" sz="5000" dirty="0">
                <a:solidFill>
                  <a:schemeClr val="bg1"/>
                </a:solidFill>
                <a:latin typeface="Franklin Gothic Medium" panose="020B0603020102020204" pitchFamily="34" charset="0"/>
              </a:rPr>
              <a:t>Outcome model</a:t>
            </a:r>
          </a:p>
        </p:txBody>
      </p:sp>
    </p:spTree>
    <p:extLst>
      <p:ext uri="{BB962C8B-B14F-4D97-AF65-F5344CB8AC3E}">
        <p14:creationId xmlns:p14="http://schemas.microsoft.com/office/powerpoint/2010/main" val="32598295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80B8B6-72B7-8843-B5DC-FB63004010C2}"/>
              </a:ext>
            </a:extLst>
          </p:cNvPr>
          <p:cNvPicPr>
            <a:picLocks noChangeAspect="1"/>
          </p:cNvPicPr>
          <p:nvPr/>
        </p:nvPicPr>
        <p:blipFill>
          <a:blip r:embed="rId2"/>
          <a:stretch>
            <a:fillRect/>
          </a:stretch>
        </p:blipFill>
        <p:spPr>
          <a:xfrm>
            <a:off x="1143871" y="215152"/>
            <a:ext cx="9904258" cy="6117336"/>
          </a:xfrm>
          <a:prstGeom prst="rect">
            <a:avLst/>
          </a:prstGeom>
        </p:spPr>
      </p:pic>
      <p:sp>
        <p:nvSpPr>
          <p:cNvPr id="3" name="TextBox 2">
            <a:extLst>
              <a:ext uri="{FF2B5EF4-FFF2-40B4-BE49-F238E27FC236}">
                <a16:creationId xmlns:a16="http://schemas.microsoft.com/office/drawing/2014/main" id="{149FD4F7-C6C2-0D4B-B0DA-CEFA78DD2078}"/>
              </a:ext>
            </a:extLst>
          </p:cNvPr>
          <p:cNvSpPr txBox="1"/>
          <p:nvPr/>
        </p:nvSpPr>
        <p:spPr>
          <a:xfrm>
            <a:off x="8364071" y="5470714"/>
            <a:ext cx="2684058" cy="861774"/>
          </a:xfrm>
          <a:prstGeom prst="rect">
            <a:avLst/>
          </a:prstGeom>
          <a:noFill/>
        </p:spPr>
        <p:txBody>
          <a:bodyPr wrap="square" rtlCol="0">
            <a:spAutoFit/>
          </a:bodyPr>
          <a:lstStyle/>
          <a:p>
            <a:r>
              <a:rPr lang="en-US" sz="5000" b="1" dirty="0">
                <a:latin typeface="Franklin Gothic Heavy" panose="020B0603020102020204" pitchFamily="34" charset="0"/>
              </a:rPr>
              <a:t>ATE</a:t>
            </a:r>
          </a:p>
        </p:txBody>
      </p:sp>
    </p:spTree>
    <p:extLst>
      <p:ext uri="{BB962C8B-B14F-4D97-AF65-F5344CB8AC3E}">
        <p14:creationId xmlns:p14="http://schemas.microsoft.com/office/powerpoint/2010/main" val="26107417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640980-0280-7B42-870F-0BC02DE05DC3}"/>
              </a:ext>
            </a:extLst>
          </p:cNvPr>
          <p:cNvPicPr>
            <a:picLocks noChangeAspect="1"/>
          </p:cNvPicPr>
          <p:nvPr/>
        </p:nvPicPr>
        <p:blipFill>
          <a:blip r:embed="rId3"/>
          <a:stretch>
            <a:fillRect/>
          </a:stretch>
        </p:blipFill>
        <p:spPr>
          <a:xfrm>
            <a:off x="1143000" y="140676"/>
            <a:ext cx="9907675" cy="6119446"/>
          </a:xfrm>
          <a:prstGeom prst="rect">
            <a:avLst/>
          </a:prstGeom>
        </p:spPr>
      </p:pic>
      <p:sp>
        <p:nvSpPr>
          <p:cNvPr id="3" name="TextBox 2">
            <a:extLst>
              <a:ext uri="{FF2B5EF4-FFF2-40B4-BE49-F238E27FC236}">
                <a16:creationId xmlns:a16="http://schemas.microsoft.com/office/drawing/2014/main" id="{D6C9A5EE-4107-DB44-8F09-D576E7ED6037}"/>
              </a:ext>
            </a:extLst>
          </p:cNvPr>
          <p:cNvSpPr txBox="1"/>
          <p:nvPr/>
        </p:nvSpPr>
        <p:spPr>
          <a:xfrm>
            <a:off x="8364071" y="5470714"/>
            <a:ext cx="2684058" cy="861774"/>
          </a:xfrm>
          <a:prstGeom prst="rect">
            <a:avLst/>
          </a:prstGeom>
          <a:noFill/>
        </p:spPr>
        <p:txBody>
          <a:bodyPr wrap="square" rtlCol="0">
            <a:spAutoFit/>
          </a:bodyPr>
          <a:lstStyle/>
          <a:p>
            <a:r>
              <a:rPr lang="en-US" sz="5000" b="1" dirty="0">
                <a:latin typeface="Franklin Gothic Heavy" panose="020B0603020102020204" pitchFamily="34" charset="0"/>
              </a:rPr>
              <a:t>ATO</a:t>
            </a:r>
          </a:p>
        </p:txBody>
      </p:sp>
    </p:spTree>
    <p:extLst>
      <p:ext uri="{BB962C8B-B14F-4D97-AF65-F5344CB8AC3E}">
        <p14:creationId xmlns:p14="http://schemas.microsoft.com/office/powerpoint/2010/main" val="8643102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75DA-3B7D-9748-9470-1AD0C41DD4B0}"/>
              </a:ext>
            </a:extLst>
          </p:cNvPr>
          <p:cNvSpPr>
            <a:spLocks noGrp="1"/>
          </p:cNvSpPr>
          <p:nvPr>
            <p:ph type="title"/>
          </p:nvPr>
        </p:nvSpPr>
        <p:spPr/>
        <p:txBody>
          <a:bodyPr/>
          <a:lstStyle/>
          <a:p>
            <a:r>
              <a:rPr lang="en-US" dirty="0">
                <a:latin typeface="Franklin Gothic Medium" panose="020B0603020102020204" pitchFamily="34" charset="0"/>
              </a:rPr>
              <a:t>Unmeasured confounding</a:t>
            </a:r>
            <a:br>
              <a:rPr lang="en-US" dirty="0"/>
            </a:br>
            <a:r>
              <a:rPr lang="en-US" dirty="0"/>
              <a:t>a solution</a:t>
            </a:r>
          </a:p>
        </p:txBody>
      </p:sp>
    </p:spTree>
    <p:extLst>
      <p:ext uri="{BB962C8B-B14F-4D97-AF65-F5344CB8AC3E}">
        <p14:creationId xmlns:p14="http://schemas.microsoft.com/office/powerpoint/2010/main" val="7138470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10956-6913-C942-9B49-9427A8203D43}"/>
              </a:ext>
            </a:extLst>
          </p:cNvPr>
          <p:cNvSpPr>
            <a:spLocks noGrp="1"/>
          </p:cNvSpPr>
          <p:nvPr>
            <p:ph type="title"/>
          </p:nvPr>
        </p:nvSpPr>
        <p:spPr/>
        <p:txBody>
          <a:bodyPr/>
          <a:lstStyle/>
          <a:p>
            <a:r>
              <a:rPr lang="en-US" dirty="0"/>
              <a:t>E-value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5E0DAAD-407F-5444-A742-5930E41EE44D}"/>
                  </a:ext>
                </a:extLst>
              </p:cNvPr>
              <p:cNvSpPr txBox="1"/>
              <p:nvPr/>
            </p:nvSpPr>
            <p:spPr>
              <a:xfrm>
                <a:off x="556034" y="2943694"/>
                <a:ext cx="11156131" cy="8944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4800" b="0" i="0" smtClean="0">
                          <a:solidFill>
                            <a:schemeClr val="bg1"/>
                          </a:solidFill>
                          <a:latin typeface="Cambria Math" panose="02040503050406030204" pitchFamily="18" charset="0"/>
                        </a:rPr>
                        <m:t>E</m:t>
                      </m:r>
                      <m:r>
                        <a:rPr lang="en-US" sz="4800" b="0" i="0" smtClean="0">
                          <a:solidFill>
                            <a:schemeClr val="bg1"/>
                          </a:solidFill>
                          <a:latin typeface="Cambria Math" panose="02040503050406030204" pitchFamily="18" charset="0"/>
                        </a:rPr>
                        <m:t>−</m:t>
                      </m:r>
                      <m:r>
                        <m:rPr>
                          <m:sty m:val="p"/>
                        </m:rPr>
                        <a:rPr lang="en-US" sz="4800" b="0" i="0" smtClean="0">
                          <a:solidFill>
                            <a:schemeClr val="bg1"/>
                          </a:solidFill>
                          <a:latin typeface="Cambria Math" panose="02040503050406030204" pitchFamily="18" charset="0"/>
                        </a:rPr>
                        <m:t>value</m:t>
                      </m:r>
                      <m:r>
                        <a:rPr lang="en-US" sz="4800" b="0" i="1" smtClean="0">
                          <a:solidFill>
                            <a:schemeClr val="bg1"/>
                          </a:solidFill>
                          <a:latin typeface="Cambria Math" panose="02040503050406030204" pitchFamily="18" charset="0"/>
                        </a:rPr>
                        <m:t>=</m:t>
                      </m:r>
                      <m:r>
                        <a:rPr lang="en-US" sz="4800" b="0" i="1" smtClean="0">
                          <a:solidFill>
                            <a:schemeClr val="bg1"/>
                          </a:solidFill>
                          <a:latin typeface="Cambria Math" panose="02040503050406030204" pitchFamily="18" charset="0"/>
                        </a:rPr>
                        <m:t>𝐿</m:t>
                      </m:r>
                      <m:sSub>
                        <m:sSubPr>
                          <m:ctrlPr>
                            <a:rPr lang="en-US" sz="4800" b="0" i="1" smtClean="0">
                              <a:solidFill>
                                <a:schemeClr val="bg1"/>
                              </a:solidFill>
                              <a:latin typeface="Cambria Math" panose="02040503050406030204" pitchFamily="18" charset="0"/>
                            </a:rPr>
                          </m:ctrlPr>
                        </m:sSubPr>
                        <m:e>
                          <m:r>
                            <a:rPr lang="en-US" sz="4800" b="0" i="1" smtClean="0">
                              <a:solidFill>
                                <a:schemeClr val="bg1"/>
                              </a:solidFill>
                              <a:latin typeface="Cambria Math" panose="02040503050406030204" pitchFamily="18" charset="0"/>
                            </a:rPr>
                            <m:t>𝐵</m:t>
                          </m:r>
                        </m:e>
                        <m:sub>
                          <m:r>
                            <a:rPr lang="en-US" sz="4800" b="0" i="1" smtClean="0">
                              <a:solidFill>
                                <a:schemeClr val="bg1"/>
                              </a:solidFill>
                              <a:latin typeface="Cambria Math" panose="02040503050406030204" pitchFamily="18" charset="0"/>
                            </a:rPr>
                            <m:t>𝑜𝑏𝑠</m:t>
                          </m:r>
                        </m:sub>
                      </m:sSub>
                      <m:r>
                        <a:rPr lang="en-US" sz="4800" b="0" i="1" smtClean="0">
                          <a:solidFill>
                            <a:schemeClr val="bg1"/>
                          </a:solidFill>
                          <a:latin typeface="Cambria Math" panose="02040503050406030204" pitchFamily="18" charset="0"/>
                        </a:rPr>
                        <m:t>+</m:t>
                      </m:r>
                      <m:rad>
                        <m:radPr>
                          <m:degHide m:val="on"/>
                          <m:ctrlPr>
                            <a:rPr lang="en-US" sz="4800" b="0" i="1" smtClean="0">
                              <a:solidFill>
                                <a:schemeClr val="bg1"/>
                              </a:solidFill>
                              <a:latin typeface="Cambria Math" panose="02040503050406030204" pitchFamily="18" charset="0"/>
                            </a:rPr>
                          </m:ctrlPr>
                        </m:radPr>
                        <m:deg/>
                        <m:e>
                          <m:r>
                            <a:rPr lang="en-US" sz="4800" b="0" i="1" smtClean="0">
                              <a:solidFill>
                                <a:schemeClr val="bg1"/>
                              </a:solidFill>
                              <a:latin typeface="Cambria Math" panose="02040503050406030204" pitchFamily="18" charset="0"/>
                            </a:rPr>
                            <m:t>𝐿</m:t>
                          </m:r>
                          <m:sSub>
                            <m:sSubPr>
                              <m:ctrlPr>
                                <a:rPr lang="en-US" sz="4800" b="0" i="1" smtClean="0">
                                  <a:solidFill>
                                    <a:schemeClr val="bg1"/>
                                  </a:solidFill>
                                  <a:latin typeface="Cambria Math" panose="02040503050406030204" pitchFamily="18" charset="0"/>
                                </a:rPr>
                              </m:ctrlPr>
                            </m:sSubPr>
                            <m:e>
                              <m:r>
                                <a:rPr lang="en-US" sz="4800" b="0" i="1" smtClean="0">
                                  <a:solidFill>
                                    <a:schemeClr val="bg1"/>
                                  </a:solidFill>
                                  <a:latin typeface="Cambria Math" panose="02040503050406030204" pitchFamily="18" charset="0"/>
                                </a:rPr>
                                <m:t>𝐵</m:t>
                              </m:r>
                            </m:e>
                            <m:sub>
                              <m:r>
                                <a:rPr lang="en-US" sz="4800" b="0" i="1" smtClean="0">
                                  <a:solidFill>
                                    <a:schemeClr val="bg1"/>
                                  </a:solidFill>
                                  <a:latin typeface="Cambria Math" panose="02040503050406030204" pitchFamily="18" charset="0"/>
                                </a:rPr>
                                <m:t>𝑜𝑏𝑠</m:t>
                              </m:r>
                            </m:sub>
                          </m:sSub>
                          <m:r>
                            <a:rPr lang="en-US" sz="4800" b="0" i="1" smtClean="0">
                              <a:solidFill>
                                <a:schemeClr val="bg1"/>
                              </a:solidFill>
                              <a:latin typeface="Cambria Math" panose="02040503050406030204" pitchFamily="18" charset="0"/>
                            </a:rPr>
                            <m:t>×(</m:t>
                          </m:r>
                          <m:r>
                            <a:rPr lang="en-US" sz="4800" b="0" i="1" smtClean="0">
                              <a:solidFill>
                                <a:schemeClr val="bg1"/>
                              </a:solidFill>
                              <a:latin typeface="Cambria Math" panose="02040503050406030204" pitchFamily="18" charset="0"/>
                            </a:rPr>
                            <m:t>𝐿</m:t>
                          </m:r>
                          <m:sSub>
                            <m:sSubPr>
                              <m:ctrlPr>
                                <a:rPr lang="en-US" sz="4800" b="0" i="1" smtClean="0">
                                  <a:solidFill>
                                    <a:schemeClr val="bg1"/>
                                  </a:solidFill>
                                  <a:latin typeface="Cambria Math" panose="02040503050406030204" pitchFamily="18" charset="0"/>
                                </a:rPr>
                              </m:ctrlPr>
                            </m:sSubPr>
                            <m:e>
                              <m:r>
                                <a:rPr lang="en-US" sz="4800" b="0" i="1" smtClean="0">
                                  <a:solidFill>
                                    <a:schemeClr val="bg1"/>
                                  </a:solidFill>
                                  <a:latin typeface="Cambria Math" panose="02040503050406030204" pitchFamily="18" charset="0"/>
                                </a:rPr>
                                <m:t>𝐵</m:t>
                              </m:r>
                            </m:e>
                            <m:sub>
                              <m:r>
                                <a:rPr lang="en-US" sz="4800" b="0" i="1" smtClean="0">
                                  <a:solidFill>
                                    <a:schemeClr val="bg1"/>
                                  </a:solidFill>
                                  <a:latin typeface="Cambria Math" panose="02040503050406030204" pitchFamily="18" charset="0"/>
                                </a:rPr>
                                <m:t>𝑜𝑏𝑠</m:t>
                              </m:r>
                            </m:sub>
                          </m:sSub>
                          <m:r>
                            <a:rPr lang="en-US" sz="4800" b="0" i="1" smtClean="0">
                              <a:solidFill>
                                <a:schemeClr val="bg1"/>
                              </a:solidFill>
                              <a:latin typeface="Cambria Math" panose="02040503050406030204" pitchFamily="18" charset="0"/>
                            </a:rPr>
                            <m:t>−1)</m:t>
                          </m:r>
                        </m:e>
                      </m:rad>
                    </m:oMath>
                  </m:oMathPara>
                </a14:m>
                <a:endParaRPr lang="en-US" sz="4800" dirty="0"/>
              </a:p>
            </p:txBody>
          </p:sp>
        </mc:Choice>
        <mc:Fallback xmlns="">
          <p:sp>
            <p:nvSpPr>
              <p:cNvPr id="4" name="TextBox 3">
                <a:extLst>
                  <a:ext uri="{FF2B5EF4-FFF2-40B4-BE49-F238E27FC236}">
                    <a16:creationId xmlns:a16="http://schemas.microsoft.com/office/drawing/2014/main" id="{75E0DAAD-407F-5444-A742-5930E41EE44D}"/>
                  </a:ext>
                </a:extLst>
              </p:cNvPr>
              <p:cNvSpPr txBox="1">
                <a:spLocks noRot="1" noChangeAspect="1" noMove="1" noResize="1" noEditPoints="1" noAdjustHandles="1" noChangeArrowheads="1" noChangeShapeType="1" noTextEdit="1"/>
              </p:cNvSpPr>
              <p:nvPr/>
            </p:nvSpPr>
            <p:spPr>
              <a:xfrm>
                <a:off x="556034" y="2943694"/>
                <a:ext cx="11156131" cy="894412"/>
              </a:xfrm>
              <a:prstGeom prst="rect">
                <a:avLst/>
              </a:prstGeom>
              <a:blipFill>
                <a:blip r:embed="rId3"/>
                <a:stretch>
                  <a:fillRect l="-796" r="-1479" b="-2535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4A03D0E0-C3E3-CF4C-B966-D31C737820BF}"/>
              </a:ext>
            </a:extLst>
          </p:cNvPr>
          <p:cNvSpPr txBox="1"/>
          <p:nvPr/>
        </p:nvSpPr>
        <p:spPr>
          <a:xfrm>
            <a:off x="2941007" y="5669785"/>
            <a:ext cx="6386186" cy="523220"/>
          </a:xfrm>
          <a:prstGeom prst="rect">
            <a:avLst/>
          </a:prstGeom>
          <a:noFill/>
        </p:spPr>
        <p:txBody>
          <a:bodyPr wrap="square" rtlCol="0">
            <a:spAutoFit/>
          </a:bodyPr>
          <a:lstStyle/>
          <a:p>
            <a:pPr algn="ctr"/>
            <a:r>
              <a:rPr lang="en-US" sz="2800" spc="300" dirty="0" err="1">
                <a:solidFill>
                  <a:schemeClr val="accent1"/>
                </a:solidFill>
                <a:latin typeface="Franklin Gothic Medium" panose="020B0603020102020204" pitchFamily="34" charset="0"/>
              </a:rPr>
              <a:t>VanderWeele</a:t>
            </a:r>
            <a:r>
              <a:rPr lang="en-US" sz="2800" spc="300">
                <a:solidFill>
                  <a:schemeClr val="accent1"/>
                </a:solidFill>
                <a:latin typeface="Franklin Gothic Medium" panose="020B0603020102020204" pitchFamily="34" charset="0"/>
              </a:rPr>
              <a:t> and Ding (</a:t>
            </a:r>
            <a:r>
              <a:rPr lang="en-US" sz="2800" spc="300" dirty="0">
                <a:solidFill>
                  <a:schemeClr val="accent1"/>
                </a:solidFill>
                <a:latin typeface="Franklin Gothic Medium" panose="020B0603020102020204" pitchFamily="34" charset="0"/>
              </a:rPr>
              <a:t>2017)</a:t>
            </a:r>
          </a:p>
        </p:txBody>
      </p:sp>
    </p:spTree>
    <p:extLst>
      <p:ext uri="{BB962C8B-B14F-4D97-AF65-F5344CB8AC3E}">
        <p14:creationId xmlns:p14="http://schemas.microsoft.com/office/powerpoint/2010/main" val="38901879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10956-6913-C942-9B49-9427A8203D43}"/>
              </a:ext>
            </a:extLst>
          </p:cNvPr>
          <p:cNvSpPr>
            <a:spLocks noGrp="1"/>
          </p:cNvSpPr>
          <p:nvPr>
            <p:ph type="title"/>
          </p:nvPr>
        </p:nvSpPr>
        <p:spPr/>
        <p:txBody>
          <a:bodyPr/>
          <a:lstStyle/>
          <a:p>
            <a:r>
              <a:rPr lang="en-US" dirty="0"/>
              <a:t>Adjusted E-value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5E0DAAD-407F-5444-A742-5930E41EE44D}"/>
                  </a:ext>
                </a:extLst>
              </p:cNvPr>
              <p:cNvSpPr txBox="1"/>
              <p:nvPr/>
            </p:nvSpPr>
            <p:spPr>
              <a:xfrm>
                <a:off x="371676" y="2654936"/>
                <a:ext cx="11448647" cy="20004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4400" b="0" i="0" smtClean="0">
                          <a:solidFill>
                            <a:schemeClr val="bg1"/>
                          </a:solidFill>
                          <a:latin typeface="Cambria Math" panose="02040503050406030204" pitchFamily="18" charset="0"/>
                        </a:rPr>
                        <m:t>E</m:t>
                      </m:r>
                      <m:r>
                        <a:rPr lang="en-US" sz="4400" b="0" i="0"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r>
                            <m:rPr>
                              <m:sty m:val="p"/>
                            </m:rPr>
                            <a:rPr lang="en-US" sz="4400" b="0" i="0" smtClean="0">
                              <a:solidFill>
                                <a:schemeClr val="bg1"/>
                              </a:solidFill>
                              <a:latin typeface="Cambria Math" panose="02040503050406030204" pitchFamily="18" charset="0"/>
                            </a:rPr>
                            <m:t>value</m:t>
                          </m:r>
                        </m:e>
                        <m:sub>
                          <m:r>
                            <a:rPr lang="en-US" sz="4400" b="0" i="1" smtClean="0">
                              <a:solidFill>
                                <a:schemeClr val="bg1"/>
                              </a:solidFill>
                              <a:latin typeface="Cambria Math" panose="02040503050406030204" pitchFamily="18" charset="0"/>
                            </a:rPr>
                            <m:t>𝑎𝑑𝑗</m:t>
                          </m:r>
                        </m:sub>
                      </m:sSub>
                      <m:r>
                        <a:rPr lang="en-US" sz="4400" b="0" i="1" smtClean="0">
                          <a:solidFill>
                            <a:schemeClr val="bg1"/>
                          </a:solidFill>
                          <a:latin typeface="Cambria Math" panose="02040503050406030204" pitchFamily="18" charset="0"/>
                        </a:rPr>
                        <m:t>=</m:t>
                      </m:r>
                      <m:f>
                        <m:fPr>
                          <m:ctrlPr>
                            <a:rPr lang="en-US" sz="4400" b="0" i="1" smtClean="0">
                              <a:solidFill>
                                <a:schemeClr val="bg1"/>
                              </a:solidFill>
                              <a:latin typeface="Cambria Math" panose="02040503050406030204" pitchFamily="18" charset="0"/>
                            </a:rPr>
                          </m:ctrlPr>
                        </m:fPr>
                        <m:num>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𝑜𝑏𝑠</m:t>
                              </m:r>
                            </m:sub>
                          </m:sSub>
                        </m:num>
                        <m:den>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𝑎𝑑𝑗</m:t>
                              </m:r>
                            </m:sub>
                          </m:sSub>
                        </m:den>
                      </m:f>
                      <m:r>
                        <a:rPr lang="en-US" sz="4400" b="0" i="1" smtClean="0">
                          <a:solidFill>
                            <a:schemeClr val="bg1"/>
                          </a:solidFill>
                          <a:latin typeface="Cambria Math" panose="02040503050406030204" pitchFamily="18" charset="0"/>
                        </a:rPr>
                        <m:t>+</m:t>
                      </m:r>
                      <m:rad>
                        <m:radPr>
                          <m:degHide m:val="on"/>
                          <m:ctrlPr>
                            <a:rPr lang="en-US" sz="4400" b="0" i="1" smtClean="0">
                              <a:solidFill>
                                <a:schemeClr val="bg1"/>
                              </a:solidFill>
                              <a:latin typeface="Cambria Math" panose="02040503050406030204" pitchFamily="18" charset="0"/>
                            </a:rPr>
                          </m:ctrlPr>
                        </m:radPr>
                        <m:deg/>
                        <m:e>
                          <m:f>
                            <m:fPr>
                              <m:ctrlPr>
                                <a:rPr lang="en-US" sz="4400" b="0" i="1" smtClean="0">
                                  <a:solidFill>
                                    <a:schemeClr val="bg1"/>
                                  </a:solidFill>
                                  <a:latin typeface="Cambria Math" panose="02040503050406030204" pitchFamily="18" charset="0"/>
                                </a:rPr>
                              </m:ctrlPr>
                            </m:fPr>
                            <m:num>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𝑜𝑏𝑠</m:t>
                                  </m:r>
                                </m:sub>
                              </m:sSub>
                            </m:num>
                            <m:den>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𝑎𝑑𝑗</m:t>
                                  </m:r>
                                </m:sub>
                              </m:sSub>
                            </m:den>
                          </m:f>
                          <m:r>
                            <a:rPr lang="en-US" sz="4400" b="0" i="1" smtClean="0">
                              <a:solidFill>
                                <a:schemeClr val="bg1"/>
                              </a:solidFill>
                              <a:latin typeface="Cambria Math" panose="02040503050406030204" pitchFamily="18" charset="0"/>
                            </a:rPr>
                            <m:t>×</m:t>
                          </m:r>
                          <m:d>
                            <m:dPr>
                              <m:ctrlPr>
                                <a:rPr lang="en-US" sz="4400" b="0" i="1" smtClean="0">
                                  <a:solidFill>
                                    <a:schemeClr val="bg1"/>
                                  </a:solidFill>
                                  <a:latin typeface="Cambria Math" panose="02040503050406030204" pitchFamily="18" charset="0"/>
                                </a:rPr>
                              </m:ctrlPr>
                            </m:dPr>
                            <m:e>
                              <m:f>
                                <m:fPr>
                                  <m:ctrlPr>
                                    <a:rPr lang="en-US" sz="4400" b="0" i="1" smtClean="0">
                                      <a:solidFill>
                                        <a:schemeClr val="bg1"/>
                                      </a:solidFill>
                                      <a:latin typeface="Cambria Math" panose="02040503050406030204" pitchFamily="18" charset="0"/>
                                    </a:rPr>
                                  </m:ctrlPr>
                                </m:fPr>
                                <m:num>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𝑜𝑏𝑠</m:t>
                                      </m:r>
                                    </m:sub>
                                  </m:sSub>
                                </m:num>
                                <m:den>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𝑎𝑑𝑗</m:t>
                                      </m:r>
                                    </m:sub>
                                  </m:sSub>
                                </m:den>
                              </m:f>
                              <m:r>
                                <a:rPr lang="en-US" sz="4400" b="0" i="1" smtClean="0">
                                  <a:solidFill>
                                    <a:schemeClr val="bg1"/>
                                  </a:solidFill>
                                  <a:latin typeface="Cambria Math" panose="02040503050406030204" pitchFamily="18" charset="0"/>
                                </a:rPr>
                                <m:t>−1</m:t>
                              </m:r>
                            </m:e>
                          </m:d>
                        </m:e>
                      </m:rad>
                    </m:oMath>
                  </m:oMathPara>
                </a14:m>
                <a:endParaRPr lang="en-US" sz="4400" dirty="0"/>
              </a:p>
            </p:txBody>
          </p:sp>
        </mc:Choice>
        <mc:Fallback xmlns="">
          <p:sp>
            <p:nvSpPr>
              <p:cNvPr id="4" name="TextBox 3">
                <a:extLst>
                  <a:ext uri="{FF2B5EF4-FFF2-40B4-BE49-F238E27FC236}">
                    <a16:creationId xmlns:a16="http://schemas.microsoft.com/office/drawing/2014/main" id="{75E0DAAD-407F-5444-A742-5930E41EE44D}"/>
                  </a:ext>
                </a:extLst>
              </p:cNvPr>
              <p:cNvSpPr txBox="1">
                <a:spLocks noRot="1" noChangeAspect="1" noMove="1" noResize="1" noEditPoints="1" noAdjustHandles="1" noChangeArrowheads="1" noChangeShapeType="1" noTextEdit="1"/>
              </p:cNvSpPr>
              <p:nvPr/>
            </p:nvSpPr>
            <p:spPr>
              <a:xfrm>
                <a:off x="371676" y="2654936"/>
                <a:ext cx="11448647" cy="2000484"/>
              </a:xfrm>
              <a:prstGeom prst="rect">
                <a:avLst/>
              </a:prstGeom>
              <a:blipFill>
                <a:blip r:embed="rId3"/>
                <a:stretch>
                  <a:fillRect l="-443"/>
                </a:stretch>
              </a:blipFill>
            </p:spPr>
            <p:txBody>
              <a:bodyPr/>
              <a:lstStyle/>
              <a:p>
                <a:r>
                  <a:rPr lang="en-US">
                    <a:noFill/>
                  </a:rPr>
                  <a:t> </a:t>
                </a:r>
              </a:p>
            </p:txBody>
          </p:sp>
        </mc:Fallback>
      </mc:AlternateContent>
    </p:spTree>
    <p:extLst>
      <p:ext uri="{BB962C8B-B14F-4D97-AF65-F5344CB8AC3E}">
        <p14:creationId xmlns:p14="http://schemas.microsoft.com/office/powerpoint/2010/main" val="16761959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10956-6913-C942-9B49-9427A8203D43}"/>
              </a:ext>
            </a:extLst>
          </p:cNvPr>
          <p:cNvSpPr>
            <a:spLocks noGrp="1"/>
          </p:cNvSpPr>
          <p:nvPr>
            <p:ph type="title"/>
          </p:nvPr>
        </p:nvSpPr>
        <p:spPr/>
        <p:txBody>
          <a:bodyPr/>
          <a:lstStyle/>
          <a:p>
            <a:r>
              <a:rPr lang="en-US" dirty="0"/>
              <a:t>Adjusted E-value</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75E0DAAD-407F-5444-A742-5930E41EE44D}"/>
                  </a:ext>
                </a:extLst>
              </p:cNvPr>
              <p:cNvSpPr txBox="1"/>
              <p:nvPr/>
            </p:nvSpPr>
            <p:spPr>
              <a:xfrm>
                <a:off x="371676" y="2654936"/>
                <a:ext cx="11448647" cy="20004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4400" b="0" i="0" smtClean="0">
                          <a:solidFill>
                            <a:schemeClr val="bg1"/>
                          </a:solidFill>
                          <a:latin typeface="Cambria Math" panose="02040503050406030204" pitchFamily="18" charset="0"/>
                        </a:rPr>
                        <m:t>E</m:t>
                      </m:r>
                      <m:r>
                        <a:rPr lang="en-US" sz="4400" b="0" i="0"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r>
                            <m:rPr>
                              <m:sty m:val="p"/>
                            </m:rPr>
                            <a:rPr lang="en-US" sz="4400" b="0" i="0" smtClean="0">
                              <a:solidFill>
                                <a:schemeClr val="bg1"/>
                              </a:solidFill>
                              <a:latin typeface="Cambria Math" panose="02040503050406030204" pitchFamily="18" charset="0"/>
                            </a:rPr>
                            <m:t>value</m:t>
                          </m:r>
                        </m:e>
                        <m:sub>
                          <m:r>
                            <a:rPr lang="en-US" sz="4400" b="0" i="1" smtClean="0">
                              <a:solidFill>
                                <a:schemeClr val="bg1"/>
                              </a:solidFill>
                              <a:latin typeface="Cambria Math" panose="02040503050406030204" pitchFamily="18" charset="0"/>
                            </a:rPr>
                            <m:t>𝑎𝑑𝑗</m:t>
                          </m:r>
                        </m:sub>
                      </m:sSub>
                      <m:r>
                        <a:rPr lang="en-US" sz="4400" b="0" i="1" smtClean="0">
                          <a:solidFill>
                            <a:schemeClr val="bg1"/>
                          </a:solidFill>
                          <a:latin typeface="Cambria Math" panose="02040503050406030204" pitchFamily="18" charset="0"/>
                        </a:rPr>
                        <m:t>=</m:t>
                      </m:r>
                      <m:f>
                        <m:fPr>
                          <m:ctrlPr>
                            <a:rPr lang="en-US" sz="4400" b="0" i="1" smtClean="0">
                              <a:solidFill>
                                <a:schemeClr val="bg1"/>
                              </a:solidFill>
                              <a:latin typeface="Cambria Math" panose="02040503050406030204" pitchFamily="18" charset="0"/>
                            </a:rPr>
                          </m:ctrlPr>
                        </m:fPr>
                        <m:num>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𝑜𝑏𝑠</m:t>
                              </m:r>
                            </m:sub>
                          </m:sSub>
                        </m:num>
                        <m:den>
                          <m:r>
                            <a:rPr lang="en-US" sz="4400" b="0" i="1" smtClean="0">
                              <a:solidFill>
                                <a:schemeClr val="accent1"/>
                              </a:solidFill>
                              <a:latin typeface="Cambria Math" panose="02040503050406030204" pitchFamily="18" charset="0"/>
                            </a:rPr>
                            <m:t>𝐿</m:t>
                          </m:r>
                          <m:sSub>
                            <m:sSubPr>
                              <m:ctrlPr>
                                <a:rPr lang="en-US" sz="4400" b="0" i="1" smtClean="0">
                                  <a:solidFill>
                                    <a:schemeClr val="accent1"/>
                                  </a:solidFill>
                                  <a:latin typeface="Cambria Math" panose="02040503050406030204" pitchFamily="18" charset="0"/>
                                </a:rPr>
                              </m:ctrlPr>
                            </m:sSubPr>
                            <m:e>
                              <m:r>
                                <a:rPr lang="en-US" sz="4400" b="0" i="1" smtClean="0">
                                  <a:solidFill>
                                    <a:schemeClr val="accent1"/>
                                  </a:solidFill>
                                  <a:latin typeface="Cambria Math" panose="02040503050406030204" pitchFamily="18" charset="0"/>
                                </a:rPr>
                                <m:t>𝐵</m:t>
                              </m:r>
                            </m:e>
                            <m:sub>
                              <m:r>
                                <a:rPr lang="en-US" sz="4400" b="0" i="1" smtClean="0">
                                  <a:solidFill>
                                    <a:schemeClr val="accent1"/>
                                  </a:solidFill>
                                  <a:latin typeface="Cambria Math" panose="02040503050406030204" pitchFamily="18" charset="0"/>
                                </a:rPr>
                                <m:t>𝑎𝑑𝑗</m:t>
                              </m:r>
                            </m:sub>
                          </m:sSub>
                        </m:den>
                      </m:f>
                      <m:r>
                        <a:rPr lang="en-US" sz="4400" b="0" i="1" smtClean="0">
                          <a:solidFill>
                            <a:schemeClr val="bg1"/>
                          </a:solidFill>
                          <a:latin typeface="Cambria Math" panose="02040503050406030204" pitchFamily="18" charset="0"/>
                        </a:rPr>
                        <m:t>+</m:t>
                      </m:r>
                      <m:rad>
                        <m:radPr>
                          <m:degHide m:val="on"/>
                          <m:ctrlPr>
                            <a:rPr lang="en-US" sz="4400" b="0" i="1" smtClean="0">
                              <a:solidFill>
                                <a:schemeClr val="bg1"/>
                              </a:solidFill>
                              <a:latin typeface="Cambria Math" panose="02040503050406030204" pitchFamily="18" charset="0"/>
                            </a:rPr>
                          </m:ctrlPr>
                        </m:radPr>
                        <m:deg/>
                        <m:e>
                          <m:f>
                            <m:fPr>
                              <m:ctrlPr>
                                <a:rPr lang="en-US" sz="4400" b="0" i="1" smtClean="0">
                                  <a:solidFill>
                                    <a:schemeClr val="bg1"/>
                                  </a:solidFill>
                                  <a:latin typeface="Cambria Math" panose="02040503050406030204" pitchFamily="18" charset="0"/>
                                </a:rPr>
                              </m:ctrlPr>
                            </m:fPr>
                            <m:num>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𝑜𝑏𝑠</m:t>
                                  </m:r>
                                </m:sub>
                              </m:sSub>
                            </m:num>
                            <m:den>
                              <m:r>
                                <a:rPr lang="en-US" sz="4400" b="0" i="1" smtClean="0">
                                  <a:solidFill>
                                    <a:schemeClr val="accent1"/>
                                  </a:solidFill>
                                  <a:latin typeface="Cambria Math" panose="02040503050406030204" pitchFamily="18" charset="0"/>
                                </a:rPr>
                                <m:t>𝐿</m:t>
                              </m:r>
                              <m:sSub>
                                <m:sSubPr>
                                  <m:ctrlPr>
                                    <a:rPr lang="en-US" sz="4400" b="0" i="1" smtClean="0">
                                      <a:solidFill>
                                        <a:schemeClr val="accent1"/>
                                      </a:solidFill>
                                      <a:latin typeface="Cambria Math" panose="02040503050406030204" pitchFamily="18" charset="0"/>
                                    </a:rPr>
                                  </m:ctrlPr>
                                </m:sSubPr>
                                <m:e>
                                  <m:r>
                                    <a:rPr lang="en-US" sz="4400" b="0" i="1" smtClean="0">
                                      <a:solidFill>
                                        <a:schemeClr val="accent1"/>
                                      </a:solidFill>
                                      <a:latin typeface="Cambria Math" panose="02040503050406030204" pitchFamily="18" charset="0"/>
                                    </a:rPr>
                                    <m:t>𝐵</m:t>
                                  </m:r>
                                </m:e>
                                <m:sub>
                                  <m:r>
                                    <a:rPr lang="en-US" sz="4400" b="0" i="1" smtClean="0">
                                      <a:solidFill>
                                        <a:schemeClr val="accent1"/>
                                      </a:solidFill>
                                      <a:latin typeface="Cambria Math" panose="02040503050406030204" pitchFamily="18" charset="0"/>
                                    </a:rPr>
                                    <m:t>𝑎𝑑𝑗</m:t>
                                  </m:r>
                                </m:sub>
                              </m:sSub>
                            </m:den>
                          </m:f>
                          <m:r>
                            <a:rPr lang="en-US" sz="4400" b="0" i="1" smtClean="0">
                              <a:solidFill>
                                <a:schemeClr val="bg1"/>
                              </a:solidFill>
                              <a:latin typeface="Cambria Math" panose="02040503050406030204" pitchFamily="18" charset="0"/>
                            </a:rPr>
                            <m:t>×</m:t>
                          </m:r>
                          <m:d>
                            <m:dPr>
                              <m:ctrlPr>
                                <a:rPr lang="en-US" sz="4400" b="0" i="1" smtClean="0">
                                  <a:solidFill>
                                    <a:schemeClr val="bg1"/>
                                  </a:solidFill>
                                  <a:latin typeface="Cambria Math" panose="02040503050406030204" pitchFamily="18" charset="0"/>
                                </a:rPr>
                              </m:ctrlPr>
                            </m:dPr>
                            <m:e>
                              <m:f>
                                <m:fPr>
                                  <m:ctrlPr>
                                    <a:rPr lang="en-US" sz="4400" b="0" i="1" smtClean="0">
                                      <a:solidFill>
                                        <a:schemeClr val="bg1"/>
                                      </a:solidFill>
                                      <a:latin typeface="Cambria Math" panose="02040503050406030204" pitchFamily="18" charset="0"/>
                                    </a:rPr>
                                  </m:ctrlPr>
                                </m:fPr>
                                <m:num>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𝑜𝑏𝑠</m:t>
                                      </m:r>
                                    </m:sub>
                                  </m:sSub>
                                </m:num>
                                <m:den>
                                  <m:r>
                                    <a:rPr lang="en-US" sz="4400" b="0" i="1" smtClean="0">
                                      <a:solidFill>
                                        <a:schemeClr val="accent1"/>
                                      </a:solidFill>
                                      <a:latin typeface="Cambria Math" panose="02040503050406030204" pitchFamily="18" charset="0"/>
                                    </a:rPr>
                                    <m:t>𝐿</m:t>
                                  </m:r>
                                  <m:sSub>
                                    <m:sSubPr>
                                      <m:ctrlPr>
                                        <a:rPr lang="en-US" sz="4400" b="0" i="1" smtClean="0">
                                          <a:solidFill>
                                            <a:schemeClr val="accent1"/>
                                          </a:solidFill>
                                          <a:latin typeface="Cambria Math" panose="02040503050406030204" pitchFamily="18" charset="0"/>
                                        </a:rPr>
                                      </m:ctrlPr>
                                    </m:sSubPr>
                                    <m:e>
                                      <m:r>
                                        <a:rPr lang="en-US" sz="4400" b="0" i="1" smtClean="0">
                                          <a:solidFill>
                                            <a:schemeClr val="accent1"/>
                                          </a:solidFill>
                                          <a:latin typeface="Cambria Math" panose="02040503050406030204" pitchFamily="18" charset="0"/>
                                        </a:rPr>
                                        <m:t>𝐵</m:t>
                                      </m:r>
                                    </m:e>
                                    <m:sub>
                                      <m:r>
                                        <a:rPr lang="en-US" sz="4400" b="0" i="1" smtClean="0">
                                          <a:solidFill>
                                            <a:schemeClr val="accent1"/>
                                          </a:solidFill>
                                          <a:latin typeface="Cambria Math" panose="02040503050406030204" pitchFamily="18" charset="0"/>
                                        </a:rPr>
                                        <m:t>𝑎𝑑𝑗</m:t>
                                      </m:r>
                                    </m:sub>
                                  </m:sSub>
                                </m:den>
                              </m:f>
                              <m:r>
                                <a:rPr lang="en-US" sz="4400" b="0" i="1" smtClean="0">
                                  <a:solidFill>
                                    <a:schemeClr val="bg1"/>
                                  </a:solidFill>
                                  <a:latin typeface="Cambria Math" panose="02040503050406030204" pitchFamily="18" charset="0"/>
                                </a:rPr>
                                <m:t>−1</m:t>
                              </m:r>
                            </m:e>
                          </m:d>
                        </m:e>
                      </m:rad>
                    </m:oMath>
                  </m:oMathPara>
                </a14:m>
                <a:endParaRPr lang="en-US" sz="4400" dirty="0"/>
              </a:p>
            </p:txBody>
          </p:sp>
        </mc:Choice>
        <mc:Fallback>
          <p:sp>
            <p:nvSpPr>
              <p:cNvPr id="4" name="TextBox 3">
                <a:extLst>
                  <a:ext uri="{FF2B5EF4-FFF2-40B4-BE49-F238E27FC236}">
                    <a16:creationId xmlns:a16="http://schemas.microsoft.com/office/drawing/2014/main" id="{75E0DAAD-407F-5444-A742-5930E41EE44D}"/>
                  </a:ext>
                </a:extLst>
              </p:cNvPr>
              <p:cNvSpPr txBox="1">
                <a:spLocks noRot="1" noChangeAspect="1" noMove="1" noResize="1" noEditPoints="1" noAdjustHandles="1" noChangeArrowheads="1" noChangeShapeType="1" noTextEdit="1"/>
              </p:cNvSpPr>
              <p:nvPr/>
            </p:nvSpPr>
            <p:spPr>
              <a:xfrm>
                <a:off x="371676" y="2654936"/>
                <a:ext cx="11448647" cy="2000484"/>
              </a:xfrm>
              <a:prstGeom prst="rect">
                <a:avLst/>
              </a:prstGeom>
              <a:blipFill>
                <a:blip r:embed="rId3"/>
                <a:stretch>
                  <a:fillRect l="-443"/>
                </a:stretch>
              </a:blipFill>
            </p:spPr>
            <p:txBody>
              <a:bodyPr/>
              <a:lstStyle/>
              <a:p>
                <a:r>
                  <a:rPr lang="en-US">
                    <a:noFill/>
                  </a:rPr>
                  <a:t> </a:t>
                </a:r>
              </a:p>
            </p:txBody>
          </p:sp>
        </mc:Fallback>
      </mc:AlternateContent>
    </p:spTree>
    <p:extLst>
      <p:ext uri="{BB962C8B-B14F-4D97-AF65-F5344CB8AC3E}">
        <p14:creationId xmlns:p14="http://schemas.microsoft.com/office/powerpoint/2010/main" val="3161682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55F5969-867A-9E4D-9C9C-CCDD450AC9D0}"/>
              </a:ext>
            </a:extLst>
          </p:cNvPr>
          <p:cNvPicPr>
            <a:picLocks noChangeAspect="1"/>
          </p:cNvPicPr>
          <p:nvPr/>
        </p:nvPicPr>
        <p:blipFill>
          <a:blip r:embed="rId2"/>
          <a:stretch>
            <a:fillRect/>
          </a:stretch>
        </p:blipFill>
        <p:spPr>
          <a:xfrm>
            <a:off x="896112" y="118872"/>
            <a:ext cx="10406501" cy="6099048"/>
          </a:xfrm>
          <a:prstGeom prst="rect">
            <a:avLst/>
          </a:prstGeom>
        </p:spPr>
      </p:pic>
      <p:sp>
        <p:nvSpPr>
          <p:cNvPr id="10" name="Rectangle 9">
            <a:extLst>
              <a:ext uri="{FF2B5EF4-FFF2-40B4-BE49-F238E27FC236}">
                <a16:creationId xmlns:a16="http://schemas.microsoft.com/office/drawing/2014/main" id="{25F9A2DA-A3C7-EF4A-A9EC-B84C94A278E2}"/>
              </a:ext>
            </a:extLst>
          </p:cNvPr>
          <p:cNvSpPr/>
          <p:nvPr/>
        </p:nvSpPr>
        <p:spPr>
          <a:xfrm>
            <a:off x="66492" y="124480"/>
            <a:ext cx="705853" cy="33406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7174278-0FA8-AF47-8DBF-6455B2620B3F}"/>
              </a:ext>
            </a:extLst>
          </p:cNvPr>
          <p:cNvSpPr/>
          <p:nvPr/>
        </p:nvSpPr>
        <p:spPr>
          <a:xfrm>
            <a:off x="64247" y="3593432"/>
            <a:ext cx="705853" cy="18448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765BD22-3B50-DB43-896F-5890B6DE76C4}"/>
              </a:ext>
            </a:extLst>
          </p:cNvPr>
          <p:cNvSpPr txBox="1"/>
          <p:nvPr/>
        </p:nvSpPr>
        <p:spPr>
          <a:xfrm rot="16200000">
            <a:off x="-1349944" y="1468817"/>
            <a:ext cx="334622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treatment</a:t>
            </a:r>
          </a:p>
        </p:txBody>
      </p:sp>
      <p:sp>
        <p:nvSpPr>
          <p:cNvPr id="13" name="TextBox 12">
            <a:extLst>
              <a:ext uri="{FF2B5EF4-FFF2-40B4-BE49-F238E27FC236}">
                <a16:creationId xmlns:a16="http://schemas.microsoft.com/office/drawing/2014/main" id="{7E8DFBD8-9AE1-804D-9811-6F53FE85EBF0}"/>
              </a:ext>
            </a:extLst>
          </p:cNvPr>
          <p:cNvSpPr txBox="1"/>
          <p:nvPr/>
        </p:nvSpPr>
        <p:spPr>
          <a:xfrm rot="16200000">
            <a:off x="-599254" y="4192686"/>
            <a:ext cx="184484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spTree>
    <p:extLst>
      <p:ext uri="{BB962C8B-B14F-4D97-AF65-F5344CB8AC3E}">
        <p14:creationId xmlns:p14="http://schemas.microsoft.com/office/powerpoint/2010/main" val="29968726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073A5-5FB2-8541-8537-D4B965D62886}"/>
              </a:ext>
            </a:extLst>
          </p:cNvPr>
          <p:cNvSpPr>
            <a:spLocks noGrp="1"/>
          </p:cNvSpPr>
          <p:nvPr>
            <p:ph type="title"/>
          </p:nvPr>
        </p:nvSpPr>
        <p:spPr/>
        <p:txBody>
          <a:bodyPr/>
          <a:lstStyle/>
          <a:p>
            <a:r>
              <a:rPr lang="en-US" dirty="0"/>
              <a:t>Right Heart Catheterization </a:t>
            </a:r>
            <a:r>
              <a:rPr lang="en-US" dirty="0">
                <a:solidFill>
                  <a:schemeClr val="accent1"/>
                </a:solidFill>
              </a:rPr>
              <a:t>Data</a:t>
            </a:r>
          </a:p>
        </p:txBody>
      </p:sp>
      <p:sp>
        <p:nvSpPr>
          <p:cNvPr id="4" name="TextBox 3">
            <a:extLst>
              <a:ext uri="{FF2B5EF4-FFF2-40B4-BE49-F238E27FC236}">
                <a16:creationId xmlns:a16="http://schemas.microsoft.com/office/drawing/2014/main" id="{362C267D-96D2-084C-A7F2-B57967AD47D0}"/>
              </a:ext>
            </a:extLst>
          </p:cNvPr>
          <p:cNvSpPr txBox="1"/>
          <p:nvPr/>
        </p:nvSpPr>
        <p:spPr>
          <a:xfrm>
            <a:off x="2941007" y="5669785"/>
            <a:ext cx="6386186" cy="523220"/>
          </a:xfrm>
          <a:prstGeom prst="rect">
            <a:avLst/>
          </a:prstGeom>
          <a:noFill/>
        </p:spPr>
        <p:txBody>
          <a:bodyPr wrap="square" rtlCol="0">
            <a:spAutoFit/>
          </a:bodyPr>
          <a:lstStyle/>
          <a:p>
            <a:pPr algn="ctr"/>
            <a:r>
              <a:rPr lang="en-US" sz="2800" spc="300" dirty="0">
                <a:solidFill>
                  <a:schemeClr val="accent1"/>
                </a:solidFill>
                <a:latin typeface="Franklin Gothic Medium" panose="020B0603020102020204" pitchFamily="34" charset="0"/>
              </a:rPr>
              <a:t>Connors et al (1996)</a:t>
            </a:r>
          </a:p>
        </p:txBody>
      </p:sp>
    </p:spTree>
    <p:extLst>
      <p:ext uri="{BB962C8B-B14F-4D97-AF65-F5344CB8AC3E}">
        <p14:creationId xmlns:p14="http://schemas.microsoft.com/office/powerpoint/2010/main" val="39147634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A2136-C05A-FC49-90A4-96FF216CB055}"/>
              </a:ext>
            </a:extLst>
          </p:cNvPr>
          <p:cNvSpPr>
            <a:spLocks noGrp="1"/>
          </p:cNvSpPr>
          <p:nvPr>
            <p:ph type="title"/>
          </p:nvPr>
        </p:nvSpPr>
        <p:spPr/>
        <p:txBody>
          <a:bodyPr/>
          <a:lstStyle/>
          <a:p>
            <a:r>
              <a:rPr lang="en-US" dirty="0"/>
              <a:t>Right Heart Catheterization </a:t>
            </a:r>
            <a:r>
              <a:rPr lang="en-US" dirty="0">
                <a:solidFill>
                  <a:schemeClr val="accent1"/>
                </a:solidFill>
              </a:rPr>
              <a:t>data</a:t>
            </a:r>
          </a:p>
        </p:txBody>
      </p:sp>
      <p:sp>
        <p:nvSpPr>
          <p:cNvPr id="3" name="Content Placeholder 2">
            <a:extLst>
              <a:ext uri="{FF2B5EF4-FFF2-40B4-BE49-F238E27FC236}">
                <a16:creationId xmlns:a16="http://schemas.microsoft.com/office/drawing/2014/main" id="{5E31A4D4-00CB-CA47-92DE-7ECAD02D441E}"/>
              </a:ext>
            </a:extLst>
          </p:cNvPr>
          <p:cNvSpPr>
            <a:spLocks noGrp="1"/>
          </p:cNvSpPr>
          <p:nvPr>
            <p:ph idx="1"/>
          </p:nvPr>
        </p:nvSpPr>
        <p:spPr/>
        <p:txBody>
          <a:bodyPr>
            <a:normAutofit/>
          </a:bodyPr>
          <a:lstStyle/>
          <a:p>
            <a:r>
              <a:rPr lang="en-US" sz="3200" dirty="0"/>
              <a:t>We chose 20 covariates for demonstration purposes </a:t>
            </a:r>
          </a:p>
          <a:p>
            <a:pPr lvl="1"/>
            <a:r>
              <a:rPr lang="en-US" sz="2800" dirty="0"/>
              <a:t>demographics</a:t>
            </a:r>
          </a:p>
          <a:p>
            <a:pPr lvl="1"/>
            <a:r>
              <a:rPr lang="en-US" sz="2800" dirty="0"/>
              <a:t>comorbidities</a:t>
            </a:r>
          </a:p>
          <a:p>
            <a:pPr lvl="1"/>
            <a:r>
              <a:rPr lang="en-US" sz="2800" dirty="0"/>
              <a:t>physiological measurements</a:t>
            </a:r>
          </a:p>
          <a:p>
            <a:pPr lvl="1"/>
            <a:r>
              <a:rPr lang="en-US" sz="2800" dirty="0"/>
              <a:t>diagnosis categories</a:t>
            </a:r>
          </a:p>
          <a:p>
            <a:pPr lvl="1"/>
            <a:r>
              <a:rPr lang="en-US" sz="2800" dirty="0"/>
              <a:t>APACHE score</a:t>
            </a:r>
          </a:p>
          <a:p>
            <a:pPr lvl="1"/>
            <a:r>
              <a:rPr lang="en-US" sz="2800" dirty="0"/>
              <a:t>SUPPORT (probability of surviving 2 months)</a:t>
            </a:r>
          </a:p>
          <a:p>
            <a:pPr lvl="1"/>
            <a:r>
              <a:rPr lang="en-US" sz="2800" dirty="0"/>
              <a:t>DNR status on day 1</a:t>
            </a:r>
          </a:p>
        </p:txBody>
      </p:sp>
      <p:sp>
        <p:nvSpPr>
          <p:cNvPr id="5" name="TextBox 4">
            <a:extLst>
              <a:ext uri="{FF2B5EF4-FFF2-40B4-BE49-F238E27FC236}">
                <a16:creationId xmlns:a16="http://schemas.microsoft.com/office/drawing/2014/main" id="{D6E56FF9-E38B-7940-9FDB-7A6B6577CF3A}"/>
              </a:ext>
            </a:extLst>
          </p:cNvPr>
          <p:cNvSpPr txBox="1"/>
          <p:nvPr/>
        </p:nvSpPr>
        <p:spPr>
          <a:xfrm>
            <a:off x="2941007" y="5669785"/>
            <a:ext cx="6386186" cy="523220"/>
          </a:xfrm>
          <a:prstGeom prst="rect">
            <a:avLst/>
          </a:prstGeom>
          <a:noFill/>
        </p:spPr>
        <p:txBody>
          <a:bodyPr wrap="square" rtlCol="0">
            <a:spAutoFit/>
          </a:bodyPr>
          <a:lstStyle/>
          <a:p>
            <a:pPr algn="ctr"/>
            <a:r>
              <a:rPr lang="en-US" sz="2800" spc="300" dirty="0">
                <a:solidFill>
                  <a:schemeClr val="accent1"/>
                </a:solidFill>
                <a:latin typeface="Franklin Gothic Medium" panose="020B0603020102020204" pitchFamily="34" charset="0"/>
              </a:rPr>
              <a:t>Connors et al (1996)</a:t>
            </a:r>
          </a:p>
        </p:txBody>
      </p:sp>
    </p:spTree>
    <p:extLst>
      <p:ext uri="{BB962C8B-B14F-4D97-AF65-F5344CB8AC3E}">
        <p14:creationId xmlns:p14="http://schemas.microsoft.com/office/powerpoint/2010/main" val="38404309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A2136-C05A-FC49-90A4-96FF216CB055}"/>
              </a:ext>
            </a:extLst>
          </p:cNvPr>
          <p:cNvSpPr>
            <a:spLocks noGrp="1"/>
          </p:cNvSpPr>
          <p:nvPr>
            <p:ph type="title"/>
          </p:nvPr>
        </p:nvSpPr>
        <p:spPr/>
        <p:txBody>
          <a:bodyPr/>
          <a:lstStyle/>
          <a:p>
            <a:r>
              <a:rPr lang="en-US" dirty="0"/>
              <a:t>Right Heart Catheterization </a:t>
            </a:r>
            <a:r>
              <a:rPr lang="en-US" dirty="0">
                <a:solidFill>
                  <a:schemeClr val="accent1"/>
                </a:solidFill>
              </a:rPr>
              <a:t>data</a:t>
            </a:r>
          </a:p>
        </p:txBody>
      </p:sp>
      <p:sp>
        <p:nvSpPr>
          <p:cNvPr id="3" name="Content Placeholder 2">
            <a:extLst>
              <a:ext uri="{FF2B5EF4-FFF2-40B4-BE49-F238E27FC236}">
                <a16:creationId xmlns:a16="http://schemas.microsoft.com/office/drawing/2014/main" id="{5E31A4D4-00CB-CA47-92DE-7ECAD02D441E}"/>
              </a:ext>
            </a:extLst>
          </p:cNvPr>
          <p:cNvSpPr>
            <a:spLocks noGrp="1"/>
          </p:cNvSpPr>
          <p:nvPr>
            <p:ph idx="1"/>
          </p:nvPr>
        </p:nvSpPr>
        <p:spPr/>
        <p:txBody>
          <a:bodyPr>
            <a:normAutofit/>
          </a:bodyPr>
          <a:lstStyle/>
          <a:p>
            <a:r>
              <a:rPr lang="en-US" sz="4000" dirty="0"/>
              <a:t>Fit a propensity score model</a:t>
            </a:r>
          </a:p>
          <a:p>
            <a:r>
              <a:rPr lang="en-US" sz="4000" dirty="0"/>
              <a:t>Use ATO weights</a:t>
            </a:r>
          </a:p>
          <a:p>
            <a:r>
              <a:rPr lang="en-US" sz="4000" dirty="0"/>
              <a:t>Fit weighted cox model for 30 day survival</a:t>
            </a:r>
            <a:endParaRPr lang="en-US" dirty="0"/>
          </a:p>
        </p:txBody>
      </p:sp>
    </p:spTree>
    <p:extLst>
      <p:ext uri="{BB962C8B-B14F-4D97-AF65-F5344CB8AC3E}">
        <p14:creationId xmlns:p14="http://schemas.microsoft.com/office/powerpoint/2010/main" val="85312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3E07567-03F1-7E4C-82E7-C5961D8E3005}"/>
              </a:ext>
            </a:extLst>
          </p:cNvPr>
          <p:cNvGrpSpPr/>
          <p:nvPr/>
        </p:nvGrpSpPr>
        <p:grpSpPr>
          <a:xfrm>
            <a:off x="490352" y="822231"/>
            <a:ext cx="11287495" cy="4691362"/>
            <a:chOff x="341857" y="705853"/>
            <a:chExt cx="11287495" cy="4691362"/>
          </a:xfrm>
        </p:grpSpPr>
        <p:pic>
          <p:nvPicPr>
            <p:cNvPr id="8" name="Picture 7">
              <a:extLst>
                <a:ext uri="{FF2B5EF4-FFF2-40B4-BE49-F238E27FC236}">
                  <a16:creationId xmlns:a16="http://schemas.microsoft.com/office/drawing/2014/main" id="{9F542D49-66A1-DF4E-8902-A9D2EE29CC0F}"/>
                </a:ext>
              </a:extLst>
            </p:cNvPr>
            <p:cNvPicPr>
              <a:picLocks noChangeAspect="1"/>
            </p:cNvPicPr>
            <p:nvPr/>
          </p:nvPicPr>
          <p:blipFill rotWithShape="1">
            <a:blip r:embed="rId3"/>
            <a:srcRect b="49438"/>
            <a:stretch/>
          </p:blipFill>
          <p:spPr>
            <a:xfrm>
              <a:off x="341857" y="705853"/>
              <a:ext cx="11287495" cy="3962401"/>
            </a:xfrm>
            <a:prstGeom prst="rect">
              <a:avLst/>
            </a:prstGeom>
          </p:spPr>
        </p:pic>
        <p:pic>
          <p:nvPicPr>
            <p:cNvPr id="9" name="Picture 8">
              <a:extLst>
                <a:ext uri="{FF2B5EF4-FFF2-40B4-BE49-F238E27FC236}">
                  <a16:creationId xmlns:a16="http://schemas.microsoft.com/office/drawing/2014/main" id="{589BB869-CBA9-154E-8A25-F8DC929015D8}"/>
                </a:ext>
              </a:extLst>
            </p:cNvPr>
            <p:cNvPicPr>
              <a:picLocks noChangeAspect="1"/>
            </p:cNvPicPr>
            <p:nvPr/>
          </p:nvPicPr>
          <p:blipFill rotWithShape="1">
            <a:blip r:embed="rId3"/>
            <a:srcRect t="90487" b="206"/>
            <a:stretch/>
          </p:blipFill>
          <p:spPr>
            <a:xfrm>
              <a:off x="341857" y="4668254"/>
              <a:ext cx="11283696" cy="728961"/>
            </a:xfrm>
            <a:prstGeom prst="rect">
              <a:avLst/>
            </a:prstGeom>
          </p:spPr>
        </p:pic>
      </p:grpSp>
      <p:sp>
        <p:nvSpPr>
          <p:cNvPr id="5" name="Rounded Rectangle 4">
            <a:extLst>
              <a:ext uri="{FF2B5EF4-FFF2-40B4-BE49-F238E27FC236}">
                <a16:creationId xmlns:a16="http://schemas.microsoft.com/office/drawing/2014/main" id="{78CCC229-B7F9-C04E-AF22-B7C6AF06020E}"/>
              </a:ext>
            </a:extLst>
          </p:cNvPr>
          <p:cNvSpPr/>
          <p:nvPr/>
        </p:nvSpPr>
        <p:spPr>
          <a:xfrm>
            <a:off x="6316213" y="935403"/>
            <a:ext cx="1235242" cy="368969"/>
          </a:xfrm>
          <a:prstGeom prst="round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0B742AC0-32A5-D947-9592-A3AA93154559}"/>
              </a:ext>
            </a:extLst>
          </p:cNvPr>
          <p:cNvSpPr/>
          <p:nvPr/>
        </p:nvSpPr>
        <p:spPr>
          <a:xfrm>
            <a:off x="8134075" y="924754"/>
            <a:ext cx="537410" cy="368970"/>
          </a:xfrm>
          <a:prstGeom prst="round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168770-F958-0846-961D-A85052D019D9}"/>
              </a:ext>
            </a:extLst>
          </p:cNvPr>
          <p:cNvSpPr/>
          <p:nvPr/>
        </p:nvSpPr>
        <p:spPr>
          <a:xfrm>
            <a:off x="10291156" y="3973484"/>
            <a:ext cx="615142" cy="482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7F3446FF-E099-414A-9B2F-CCC8D2584C8A}"/>
              </a:ext>
            </a:extLst>
          </p:cNvPr>
          <p:cNvCxnSpPr/>
          <p:nvPr/>
        </p:nvCxnSpPr>
        <p:spPr>
          <a:xfrm flipV="1">
            <a:off x="6911163" y="974390"/>
            <a:ext cx="0" cy="3849229"/>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DB7AEF4-901A-9643-9873-1681293C96E3}"/>
              </a:ext>
            </a:extLst>
          </p:cNvPr>
          <p:cNvCxnSpPr/>
          <p:nvPr/>
        </p:nvCxnSpPr>
        <p:spPr>
          <a:xfrm flipV="1">
            <a:off x="8052559" y="974390"/>
            <a:ext cx="0" cy="3849229"/>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9523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4"/>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5"/>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15A302-50F4-6E48-B8A8-8E9EA8A827C9}"/>
              </a:ext>
            </a:extLst>
          </p:cNvPr>
          <p:cNvPicPr>
            <a:picLocks noChangeAspect="1"/>
          </p:cNvPicPr>
          <p:nvPr/>
        </p:nvPicPr>
        <p:blipFill rotWithShape="1">
          <a:blip r:embed="rId3"/>
          <a:srcRect t="46788" b="-34"/>
          <a:stretch/>
        </p:blipFill>
        <p:spPr>
          <a:xfrm>
            <a:off x="490352" y="1266305"/>
            <a:ext cx="11287495" cy="4172989"/>
          </a:xfrm>
          <a:prstGeom prst="rect">
            <a:avLst/>
          </a:prstGeom>
        </p:spPr>
      </p:pic>
      <p:sp>
        <p:nvSpPr>
          <p:cNvPr id="4" name="Rounded Rectangle 3">
            <a:extLst>
              <a:ext uri="{FF2B5EF4-FFF2-40B4-BE49-F238E27FC236}">
                <a16:creationId xmlns:a16="http://schemas.microsoft.com/office/drawing/2014/main" id="{9DFF3FBA-D459-5549-AF66-AF87850A32CD}"/>
              </a:ext>
            </a:extLst>
          </p:cNvPr>
          <p:cNvSpPr/>
          <p:nvPr/>
        </p:nvSpPr>
        <p:spPr>
          <a:xfrm>
            <a:off x="698268" y="3557847"/>
            <a:ext cx="9722099" cy="1323912"/>
          </a:xfrm>
          <a:prstGeom prst="round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3750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E85900A-2B22-E64A-9928-27F79CE87D1C}"/>
              </a:ext>
            </a:extLst>
          </p:cNvPr>
          <p:cNvGrpSpPr/>
          <p:nvPr/>
        </p:nvGrpSpPr>
        <p:grpSpPr>
          <a:xfrm>
            <a:off x="490352" y="1028383"/>
            <a:ext cx="11287495" cy="4691363"/>
            <a:chOff x="341857" y="705853"/>
            <a:chExt cx="11287495" cy="4691363"/>
          </a:xfrm>
        </p:grpSpPr>
        <p:pic>
          <p:nvPicPr>
            <p:cNvPr id="17" name="Picture 16">
              <a:extLst>
                <a:ext uri="{FF2B5EF4-FFF2-40B4-BE49-F238E27FC236}">
                  <a16:creationId xmlns:a16="http://schemas.microsoft.com/office/drawing/2014/main" id="{AFD8F2DB-42EF-E64E-AA79-1FE009E60176}"/>
                </a:ext>
              </a:extLst>
            </p:cNvPr>
            <p:cNvPicPr>
              <a:picLocks noChangeAspect="1"/>
            </p:cNvPicPr>
            <p:nvPr/>
          </p:nvPicPr>
          <p:blipFill rotWithShape="1">
            <a:blip r:embed="rId3"/>
            <a:srcRect b="75487"/>
            <a:stretch/>
          </p:blipFill>
          <p:spPr>
            <a:xfrm>
              <a:off x="341857" y="705853"/>
              <a:ext cx="11287495" cy="1920969"/>
            </a:xfrm>
            <a:prstGeom prst="rect">
              <a:avLst/>
            </a:prstGeom>
          </p:spPr>
        </p:pic>
        <p:pic>
          <p:nvPicPr>
            <p:cNvPr id="18" name="Picture 17">
              <a:extLst>
                <a:ext uri="{FF2B5EF4-FFF2-40B4-BE49-F238E27FC236}">
                  <a16:creationId xmlns:a16="http://schemas.microsoft.com/office/drawing/2014/main" id="{A70A3F8B-A42C-764D-BC41-0F4661D08F6B}"/>
                </a:ext>
              </a:extLst>
            </p:cNvPr>
            <p:cNvPicPr>
              <a:picLocks noChangeAspect="1"/>
            </p:cNvPicPr>
            <p:nvPr/>
          </p:nvPicPr>
          <p:blipFill rotWithShape="1">
            <a:blip r:embed="rId3"/>
            <a:srcRect t="64422" b="207"/>
            <a:stretch/>
          </p:blipFill>
          <p:spPr>
            <a:xfrm>
              <a:off x="341857" y="2626822"/>
              <a:ext cx="11283696" cy="2770394"/>
            </a:xfrm>
            <a:prstGeom prst="rect">
              <a:avLst/>
            </a:prstGeom>
          </p:spPr>
        </p:pic>
      </p:grpSp>
      <p:sp>
        <p:nvSpPr>
          <p:cNvPr id="15" name="Rounded Rectangle 14">
            <a:extLst>
              <a:ext uri="{FF2B5EF4-FFF2-40B4-BE49-F238E27FC236}">
                <a16:creationId xmlns:a16="http://schemas.microsoft.com/office/drawing/2014/main" id="{607C9CF8-6BFF-D949-8643-C79AAAAFA37D}"/>
              </a:ext>
            </a:extLst>
          </p:cNvPr>
          <p:cNvSpPr/>
          <p:nvPr/>
        </p:nvSpPr>
        <p:spPr>
          <a:xfrm>
            <a:off x="8196349" y="1143329"/>
            <a:ext cx="545432" cy="3705727"/>
          </a:xfrm>
          <a:prstGeom prst="round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0968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44430B-756F-F041-B360-694190D353F0}"/>
              </a:ext>
            </a:extLst>
          </p:cNvPr>
          <p:cNvPicPr>
            <a:picLocks noChangeAspect="1"/>
          </p:cNvPicPr>
          <p:nvPr/>
        </p:nvPicPr>
        <p:blipFill>
          <a:blip r:embed="rId2">
            <a:biLevel thresh="25000"/>
          </a:blip>
          <a:stretch>
            <a:fillRect/>
          </a:stretch>
        </p:blipFill>
        <p:spPr>
          <a:xfrm>
            <a:off x="298813" y="2146192"/>
            <a:ext cx="859125" cy="696344"/>
          </a:xfrm>
          <a:prstGeom prst="rect">
            <a:avLst/>
          </a:prstGeom>
        </p:spPr>
      </p:pic>
      <p:sp>
        <p:nvSpPr>
          <p:cNvPr id="6" name="Rectangle 5">
            <a:extLst>
              <a:ext uri="{FF2B5EF4-FFF2-40B4-BE49-F238E27FC236}">
                <a16:creationId xmlns:a16="http://schemas.microsoft.com/office/drawing/2014/main" id="{E86A607D-0F2B-EA43-87EE-9227F657EDFA}"/>
              </a:ext>
            </a:extLst>
          </p:cNvPr>
          <p:cNvSpPr/>
          <p:nvPr/>
        </p:nvSpPr>
        <p:spPr>
          <a:xfrm>
            <a:off x="1305862" y="2079374"/>
            <a:ext cx="10675123" cy="3939540"/>
          </a:xfrm>
          <a:prstGeom prst="rect">
            <a:avLst/>
          </a:prstGeom>
        </p:spPr>
        <p:txBody>
          <a:bodyPr wrap="square">
            <a:spAutoFit/>
          </a:bodyPr>
          <a:lstStyle/>
          <a:p>
            <a:r>
              <a:rPr lang="en-US" sz="5000" b="1" dirty="0">
                <a:latin typeface="Franklin Gothic Heavy" panose="020B0603020102020204" pitchFamily="34" charset="0"/>
              </a:rPr>
              <a:t>@</a:t>
            </a:r>
            <a:r>
              <a:rPr lang="en-US" sz="5000" b="1" dirty="0" err="1">
                <a:latin typeface="Franklin Gothic Heavy" panose="020B0603020102020204" pitchFamily="34" charset="0"/>
              </a:rPr>
              <a:t>LucyStats</a:t>
            </a:r>
            <a:br>
              <a:rPr lang="en-US" sz="5000" b="1" dirty="0">
                <a:latin typeface="Franklin Gothic Heavy" panose="020B0603020102020204" pitchFamily="34" charset="0"/>
              </a:rPr>
            </a:br>
            <a:br>
              <a:rPr lang="en-US" sz="5000" b="1" dirty="0">
                <a:latin typeface="Franklin Gothic Heavy" panose="020B0603020102020204" pitchFamily="34" charset="0"/>
              </a:rPr>
            </a:br>
            <a:r>
              <a:rPr lang="en-US" sz="5000" b="1" dirty="0">
                <a:latin typeface="Franklin Gothic Heavy" panose="020B0603020102020204" pitchFamily="34" charset="0"/>
              </a:rPr>
              <a:t>http://bit.ly/LucyStatsENAR2018</a:t>
            </a:r>
            <a:br>
              <a:rPr lang="en-US" sz="5000" b="1" dirty="0">
                <a:latin typeface="Franklin Gothic Heavy" panose="020B0603020102020204" pitchFamily="34" charset="0"/>
              </a:rPr>
            </a:br>
            <a:br>
              <a:rPr lang="en-US" sz="5000" b="1" dirty="0">
                <a:latin typeface="Franklin Gothic Heavy" panose="020B0603020102020204" pitchFamily="34" charset="0"/>
              </a:rPr>
            </a:br>
            <a:r>
              <a:rPr lang="en-US" sz="5000" b="1" dirty="0" err="1">
                <a:latin typeface="Franklin Gothic Heavy" panose="020B0603020102020204" pitchFamily="34" charset="0"/>
              </a:rPr>
              <a:t>lucymcgowan.com</a:t>
            </a:r>
            <a:endParaRPr lang="en-US" sz="5000" b="1" dirty="0">
              <a:latin typeface="Franklin Gothic Heavy" panose="020B0603020102020204" pitchFamily="34" charset="0"/>
            </a:endParaRPr>
          </a:p>
        </p:txBody>
      </p:sp>
      <p:sp>
        <p:nvSpPr>
          <p:cNvPr id="7" name="Title 1">
            <a:extLst>
              <a:ext uri="{FF2B5EF4-FFF2-40B4-BE49-F238E27FC236}">
                <a16:creationId xmlns:a16="http://schemas.microsoft.com/office/drawing/2014/main" id="{9862B3D5-C95E-6149-BAA6-5453F89688FE}"/>
              </a:ext>
            </a:extLst>
          </p:cNvPr>
          <p:cNvSpPr>
            <a:spLocks noGrp="1"/>
          </p:cNvSpPr>
          <p:nvPr>
            <p:ph type="title"/>
          </p:nvPr>
        </p:nvSpPr>
        <p:spPr>
          <a:xfrm>
            <a:off x="838200" y="365125"/>
            <a:ext cx="10515600" cy="1325563"/>
          </a:xfrm>
        </p:spPr>
        <p:txBody>
          <a:bodyPr/>
          <a:lstStyle/>
          <a:p>
            <a:r>
              <a:rPr lang="en-US" dirty="0"/>
              <a:t>Thank you!</a:t>
            </a:r>
            <a:endParaRPr lang="en-US" dirty="0">
              <a:solidFill>
                <a:schemeClr val="accent1"/>
              </a:solidFill>
            </a:endParaRPr>
          </a:p>
        </p:txBody>
      </p:sp>
      <p:pic>
        <p:nvPicPr>
          <p:cNvPr id="8" name="Picture 7">
            <a:extLst>
              <a:ext uri="{FF2B5EF4-FFF2-40B4-BE49-F238E27FC236}">
                <a16:creationId xmlns:a16="http://schemas.microsoft.com/office/drawing/2014/main" id="{E20AD379-D61F-A74B-9F28-61D01D07BE70}"/>
              </a:ext>
            </a:extLst>
          </p:cNvPr>
          <p:cNvPicPr>
            <a:picLocks noChangeAspect="1"/>
          </p:cNvPicPr>
          <p:nvPr/>
        </p:nvPicPr>
        <p:blipFill rotWithShape="1">
          <a:blip r:embed="rId3">
            <a:biLevel thresh="25000"/>
          </a:blip>
          <a:srcRect l="49983"/>
          <a:stretch/>
        </p:blipFill>
        <p:spPr>
          <a:xfrm>
            <a:off x="162757" y="5192128"/>
            <a:ext cx="1037452" cy="842364"/>
          </a:xfrm>
          <a:prstGeom prst="rect">
            <a:avLst/>
          </a:prstGeom>
        </p:spPr>
      </p:pic>
      <p:sp>
        <p:nvSpPr>
          <p:cNvPr id="9" name="AutoShape 24">
            <a:extLst>
              <a:ext uri="{FF2B5EF4-FFF2-40B4-BE49-F238E27FC236}">
                <a16:creationId xmlns:a16="http://schemas.microsoft.com/office/drawing/2014/main" id="{5DBF4A41-0496-E64A-95E2-32C51B23D44B}"/>
              </a:ext>
            </a:extLst>
          </p:cNvPr>
          <p:cNvSpPr>
            <a:spLocks/>
          </p:cNvSpPr>
          <p:nvPr/>
        </p:nvSpPr>
        <p:spPr bwMode="auto">
          <a:xfrm>
            <a:off x="330563" y="3659839"/>
            <a:ext cx="795625" cy="1001317"/>
          </a:xfrm>
          <a:custGeom>
            <a:avLst/>
            <a:gdLst/>
            <a:ahLst/>
            <a:cxnLst/>
            <a:rect l="0" t="0" r="r" b="b"/>
            <a:pathLst>
              <a:path w="21600" h="21471">
                <a:moveTo>
                  <a:pt x="812" y="3690"/>
                </a:moveTo>
                <a:lnTo>
                  <a:pt x="20788" y="3690"/>
                </a:lnTo>
                <a:lnTo>
                  <a:pt x="20788" y="4974"/>
                </a:lnTo>
                <a:lnTo>
                  <a:pt x="812" y="4974"/>
                </a:lnTo>
                <a:cubicBezTo>
                  <a:pt x="812" y="4974"/>
                  <a:pt x="812" y="3690"/>
                  <a:pt x="812" y="3690"/>
                </a:cubicBezTo>
                <a:close/>
                <a:moveTo>
                  <a:pt x="17837" y="6667"/>
                </a:moveTo>
                <a:cubicBezTo>
                  <a:pt x="17838" y="6738"/>
                  <a:pt x="17812" y="6807"/>
                  <a:pt x="17762" y="6867"/>
                </a:cubicBezTo>
                <a:lnTo>
                  <a:pt x="17365" y="7916"/>
                </a:lnTo>
                <a:lnTo>
                  <a:pt x="16947" y="7607"/>
                </a:lnTo>
                <a:lnTo>
                  <a:pt x="13992" y="10270"/>
                </a:lnTo>
                <a:cubicBezTo>
                  <a:pt x="13854" y="10393"/>
                  <a:pt x="13594" y="10394"/>
                  <a:pt x="13443" y="10276"/>
                </a:cubicBezTo>
                <a:lnTo>
                  <a:pt x="12486" y="9524"/>
                </a:lnTo>
                <a:lnTo>
                  <a:pt x="9824" y="11902"/>
                </a:lnTo>
                <a:cubicBezTo>
                  <a:pt x="9687" y="12024"/>
                  <a:pt x="9441" y="12025"/>
                  <a:pt x="9281" y="11912"/>
                </a:cubicBezTo>
                <a:lnTo>
                  <a:pt x="7737" y="10813"/>
                </a:lnTo>
                <a:lnTo>
                  <a:pt x="4193" y="13854"/>
                </a:lnTo>
                <a:cubicBezTo>
                  <a:pt x="4118" y="13919"/>
                  <a:pt x="4026" y="13953"/>
                  <a:pt x="3928" y="13953"/>
                </a:cubicBezTo>
                <a:cubicBezTo>
                  <a:pt x="3764" y="13953"/>
                  <a:pt x="3608" y="13856"/>
                  <a:pt x="3549" y="13718"/>
                </a:cubicBezTo>
                <a:cubicBezTo>
                  <a:pt x="3496" y="13593"/>
                  <a:pt x="3531" y="13462"/>
                  <a:pt x="3642" y="13366"/>
                </a:cubicBezTo>
                <a:lnTo>
                  <a:pt x="7436" y="10110"/>
                </a:lnTo>
                <a:cubicBezTo>
                  <a:pt x="7577" y="9989"/>
                  <a:pt x="7817" y="9988"/>
                  <a:pt x="7976" y="10101"/>
                </a:cubicBezTo>
                <a:lnTo>
                  <a:pt x="9515" y="11197"/>
                </a:lnTo>
                <a:lnTo>
                  <a:pt x="12191" y="8807"/>
                </a:lnTo>
                <a:cubicBezTo>
                  <a:pt x="12330" y="8683"/>
                  <a:pt x="12590" y="8683"/>
                  <a:pt x="12739" y="8801"/>
                </a:cubicBezTo>
                <a:lnTo>
                  <a:pt x="13695" y="9553"/>
                </a:lnTo>
                <a:lnTo>
                  <a:pt x="16347" y="7162"/>
                </a:lnTo>
                <a:lnTo>
                  <a:pt x="15880" y="6816"/>
                </a:lnTo>
                <a:lnTo>
                  <a:pt x="18076" y="6038"/>
                </a:lnTo>
                <a:cubicBezTo>
                  <a:pt x="18076" y="6038"/>
                  <a:pt x="17837" y="6667"/>
                  <a:pt x="17837" y="6667"/>
                </a:cubicBezTo>
                <a:close/>
                <a:moveTo>
                  <a:pt x="0" y="5722"/>
                </a:moveTo>
                <a:lnTo>
                  <a:pt x="1145" y="5722"/>
                </a:lnTo>
                <a:lnTo>
                  <a:pt x="1145" y="15493"/>
                </a:lnTo>
                <a:lnTo>
                  <a:pt x="6392" y="15493"/>
                </a:lnTo>
                <a:lnTo>
                  <a:pt x="3913" y="20872"/>
                </a:lnTo>
                <a:cubicBezTo>
                  <a:pt x="3852" y="21005"/>
                  <a:pt x="3866" y="21150"/>
                  <a:pt x="3953" y="21270"/>
                </a:cubicBezTo>
                <a:cubicBezTo>
                  <a:pt x="4040" y="21392"/>
                  <a:pt x="4192" y="21471"/>
                  <a:pt x="4339" y="21471"/>
                </a:cubicBezTo>
                <a:cubicBezTo>
                  <a:pt x="4492" y="21471"/>
                  <a:pt x="4622" y="21387"/>
                  <a:pt x="4687" y="21247"/>
                </a:cubicBezTo>
                <a:lnTo>
                  <a:pt x="7317" y="15541"/>
                </a:lnTo>
                <a:cubicBezTo>
                  <a:pt x="7325" y="15525"/>
                  <a:pt x="7331" y="15509"/>
                  <a:pt x="7336" y="15493"/>
                </a:cubicBezTo>
                <a:lnTo>
                  <a:pt x="14264" y="15493"/>
                </a:lnTo>
                <a:cubicBezTo>
                  <a:pt x="14270" y="15509"/>
                  <a:pt x="14276" y="15525"/>
                  <a:pt x="14283" y="15541"/>
                </a:cubicBezTo>
                <a:lnTo>
                  <a:pt x="16913" y="21247"/>
                </a:lnTo>
                <a:cubicBezTo>
                  <a:pt x="16978" y="21387"/>
                  <a:pt x="17108" y="21471"/>
                  <a:pt x="17262" y="21471"/>
                </a:cubicBezTo>
                <a:cubicBezTo>
                  <a:pt x="17409" y="21471"/>
                  <a:pt x="17560" y="21392"/>
                  <a:pt x="17647" y="21270"/>
                </a:cubicBezTo>
                <a:cubicBezTo>
                  <a:pt x="17734" y="21150"/>
                  <a:pt x="17748" y="21005"/>
                  <a:pt x="17687" y="20872"/>
                </a:cubicBezTo>
                <a:lnTo>
                  <a:pt x="15208" y="15493"/>
                </a:lnTo>
                <a:lnTo>
                  <a:pt x="20455" y="15493"/>
                </a:lnTo>
                <a:lnTo>
                  <a:pt x="20455" y="5722"/>
                </a:lnTo>
                <a:lnTo>
                  <a:pt x="21600" y="5722"/>
                </a:lnTo>
                <a:lnTo>
                  <a:pt x="21600" y="2941"/>
                </a:lnTo>
                <a:lnTo>
                  <a:pt x="11238" y="2941"/>
                </a:lnTo>
                <a:lnTo>
                  <a:pt x="11238" y="384"/>
                </a:lnTo>
                <a:cubicBezTo>
                  <a:pt x="11238" y="-129"/>
                  <a:pt x="10362" y="-128"/>
                  <a:pt x="10362" y="384"/>
                </a:cubicBezTo>
                <a:lnTo>
                  <a:pt x="10362" y="2941"/>
                </a:lnTo>
                <a:lnTo>
                  <a:pt x="0" y="2941"/>
                </a:lnTo>
                <a:cubicBezTo>
                  <a:pt x="0" y="2941"/>
                  <a:pt x="0" y="5722"/>
                  <a:pt x="0" y="5722"/>
                </a:cubicBezTo>
                <a:close/>
                <a:moveTo>
                  <a:pt x="0" y="5722"/>
                </a:moveTo>
              </a:path>
            </a:pathLst>
          </a:custGeom>
          <a:solidFill>
            <a:schemeClr val="bg1"/>
          </a:solidFill>
          <a:ln>
            <a:noFill/>
          </a:ln>
          <a:extLst/>
        </p:spPr>
        <p:txBody>
          <a:bodyPr lIns="0" tIns="0" rIns="0" bIns="0"/>
          <a:lstStyle/>
          <a:p>
            <a:endParaRPr lang="pl-PL"/>
          </a:p>
        </p:txBody>
      </p:sp>
    </p:spTree>
    <p:extLst>
      <p:ext uri="{BB962C8B-B14F-4D97-AF65-F5344CB8AC3E}">
        <p14:creationId xmlns:p14="http://schemas.microsoft.com/office/powerpoint/2010/main" val="2793382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193D71-A0B6-5C4E-8F35-508C2A0C3A16}"/>
              </a:ext>
            </a:extLst>
          </p:cNvPr>
          <p:cNvPicPr>
            <a:picLocks noChangeAspect="1"/>
          </p:cNvPicPr>
          <p:nvPr/>
        </p:nvPicPr>
        <p:blipFill>
          <a:blip r:embed="rId3"/>
          <a:stretch>
            <a:fillRect/>
          </a:stretch>
        </p:blipFill>
        <p:spPr>
          <a:xfrm>
            <a:off x="896112" y="118872"/>
            <a:ext cx="10406501" cy="6099048"/>
          </a:xfrm>
          <a:prstGeom prst="rect">
            <a:avLst/>
          </a:prstGeom>
        </p:spPr>
      </p:pic>
      <p:sp>
        <p:nvSpPr>
          <p:cNvPr id="6" name="Rectangle 5">
            <a:extLst>
              <a:ext uri="{FF2B5EF4-FFF2-40B4-BE49-F238E27FC236}">
                <a16:creationId xmlns:a16="http://schemas.microsoft.com/office/drawing/2014/main" id="{2724D030-2D58-AE4C-8A25-D7ED8331280D}"/>
              </a:ext>
            </a:extLst>
          </p:cNvPr>
          <p:cNvSpPr/>
          <p:nvPr/>
        </p:nvSpPr>
        <p:spPr>
          <a:xfrm>
            <a:off x="66492" y="124480"/>
            <a:ext cx="705853" cy="1207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C2B1B29-833A-D34B-9589-CE2A185BBD1D}"/>
              </a:ext>
            </a:extLst>
          </p:cNvPr>
          <p:cNvSpPr/>
          <p:nvPr/>
        </p:nvSpPr>
        <p:spPr>
          <a:xfrm>
            <a:off x="48127" y="1491916"/>
            <a:ext cx="705853" cy="41067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461C3E-395C-F74B-944D-E04155B91C0F}"/>
              </a:ext>
            </a:extLst>
          </p:cNvPr>
          <p:cNvSpPr txBox="1"/>
          <p:nvPr/>
        </p:nvSpPr>
        <p:spPr>
          <a:xfrm rot="16200000">
            <a:off x="-283143" y="402017"/>
            <a:ext cx="1212623" cy="646331"/>
          </a:xfrm>
          <a:prstGeom prst="rect">
            <a:avLst/>
          </a:prstGeom>
          <a:noFill/>
        </p:spPr>
        <p:txBody>
          <a:bodyPr wrap="square" rtlCol="0">
            <a:spAutoFit/>
          </a:bodyPr>
          <a:lstStyle/>
          <a:p>
            <a:pPr algn="ctr"/>
            <a:r>
              <a:rPr lang="en-US" sz="3600" dirty="0" err="1">
                <a:solidFill>
                  <a:schemeClr val="bg1"/>
                </a:solidFill>
                <a:latin typeface="Franklin Gothic Medium" panose="020B0603020102020204" pitchFamily="34" charset="0"/>
              </a:rPr>
              <a:t>trt</a:t>
            </a:r>
            <a:endParaRPr lang="en-US" sz="3600" dirty="0">
              <a:solidFill>
                <a:schemeClr val="bg1"/>
              </a:solidFill>
              <a:latin typeface="Franklin Gothic Medium" panose="020B0603020102020204" pitchFamily="34" charset="0"/>
            </a:endParaRPr>
          </a:p>
        </p:txBody>
      </p:sp>
      <p:sp>
        <p:nvSpPr>
          <p:cNvPr id="9" name="TextBox 8">
            <a:extLst>
              <a:ext uri="{FF2B5EF4-FFF2-40B4-BE49-F238E27FC236}">
                <a16:creationId xmlns:a16="http://schemas.microsoft.com/office/drawing/2014/main" id="{614CDBC2-AAE5-D74A-81AB-A104BE4466FF}"/>
              </a:ext>
            </a:extLst>
          </p:cNvPr>
          <p:cNvSpPr txBox="1"/>
          <p:nvPr/>
        </p:nvSpPr>
        <p:spPr>
          <a:xfrm rot="16200000">
            <a:off x="-1730223" y="3222140"/>
            <a:ext cx="4106781"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spTree>
    <p:extLst>
      <p:ext uri="{BB962C8B-B14F-4D97-AF65-F5344CB8AC3E}">
        <p14:creationId xmlns:p14="http://schemas.microsoft.com/office/powerpoint/2010/main" val="2649129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724D030-2D58-AE4C-8A25-D7ED8331280D}"/>
              </a:ext>
            </a:extLst>
          </p:cNvPr>
          <p:cNvSpPr/>
          <p:nvPr/>
        </p:nvSpPr>
        <p:spPr>
          <a:xfrm>
            <a:off x="66492" y="124480"/>
            <a:ext cx="705853" cy="1207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C2B1B29-833A-D34B-9589-CE2A185BBD1D}"/>
              </a:ext>
            </a:extLst>
          </p:cNvPr>
          <p:cNvSpPr/>
          <p:nvPr/>
        </p:nvSpPr>
        <p:spPr>
          <a:xfrm>
            <a:off x="48127" y="1491916"/>
            <a:ext cx="705853" cy="41067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461C3E-395C-F74B-944D-E04155B91C0F}"/>
              </a:ext>
            </a:extLst>
          </p:cNvPr>
          <p:cNvSpPr txBox="1"/>
          <p:nvPr/>
        </p:nvSpPr>
        <p:spPr>
          <a:xfrm rot="16200000">
            <a:off x="-283143" y="402017"/>
            <a:ext cx="1212623" cy="646331"/>
          </a:xfrm>
          <a:prstGeom prst="rect">
            <a:avLst/>
          </a:prstGeom>
          <a:noFill/>
        </p:spPr>
        <p:txBody>
          <a:bodyPr wrap="square" rtlCol="0">
            <a:spAutoFit/>
          </a:bodyPr>
          <a:lstStyle/>
          <a:p>
            <a:pPr algn="ctr"/>
            <a:r>
              <a:rPr lang="en-US" sz="3600" dirty="0" err="1">
                <a:solidFill>
                  <a:schemeClr val="bg1"/>
                </a:solidFill>
                <a:latin typeface="Franklin Gothic Medium" panose="020B0603020102020204" pitchFamily="34" charset="0"/>
              </a:rPr>
              <a:t>trt</a:t>
            </a:r>
            <a:endParaRPr lang="en-US" sz="3600" dirty="0">
              <a:solidFill>
                <a:schemeClr val="bg1"/>
              </a:solidFill>
              <a:latin typeface="Franklin Gothic Medium" panose="020B0603020102020204" pitchFamily="34" charset="0"/>
            </a:endParaRPr>
          </a:p>
        </p:txBody>
      </p:sp>
      <p:sp>
        <p:nvSpPr>
          <p:cNvPr id="9" name="TextBox 8">
            <a:extLst>
              <a:ext uri="{FF2B5EF4-FFF2-40B4-BE49-F238E27FC236}">
                <a16:creationId xmlns:a16="http://schemas.microsoft.com/office/drawing/2014/main" id="{614CDBC2-AAE5-D74A-81AB-A104BE4466FF}"/>
              </a:ext>
            </a:extLst>
          </p:cNvPr>
          <p:cNvSpPr txBox="1"/>
          <p:nvPr/>
        </p:nvSpPr>
        <p:spPr>
          <a:xfrm rot="16200000">
            <a:off x="-1730223" y="3222140"/>
            <a:ext cx="4106781"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pic>
        <p:nvPicPr>
          <p:cNvPr id="2" name="Picture 1">
            <a:extLst>
              <a:ext uri="{FF2B5EF4-FFF2-40B4-BE49-F238E27FC236}">
                <a16:creationId xmlns:a16="http://schemas.microsoft.com/office/drawing/2014/main" id="{269F4F84-3BB4-214B-87DF-B3C8FA0221F0}"/>
              </a:ext>
            </a:extLst>
          </p:cNvPr>
          <p:cNvPicPr>
            <a:picLocks noChangeAspect="1"/>
          </p:cNvPicPr>
          <p:nvPr/>
        </p:nvPicPr>
        <p:blipFill>
          <a:blip r:embed="rId3"/>
          <a:stretch>
            <a:fillRect/>
          </a:stretch>
        </p:blipFill>
        <p:spPr>
          <a:xfrm>
            <a:off x="896112" y="118872"/>
            <a:ext cx="10405872" cy="6098679"/>
          </a:xfrm>
          <a:prstGeom prst="rect">
            <a:avLst/>
          </a:prstGeom>
        </p:spPr>
      </p:pic>
      <p:cxnSp>
        <p:nvCxnSpPr>
          <p:cNvPr id="5" name="Straight Arrow Connector 4">
            <a:extLst>
              <a:ext uri="{FF2B5EF4-FFF2-40B4-BE49-F238E27FC236}">
                <a16:creationId xmlns:a16="http://schemas.microsoft.com/office/drawing/2014/main" id="{EF72A78C-2030-F941-A048-41740C4B2416}"/>
              </a:ext>
            </a:extLst>
          </p:cNvPr>
          <p:cNvCxnSpPr/>
          <p:nvPr/>
        </p:nvCxnSpPr>
        <p:spPr>
          <a:xfrm flipV="1">
            <a:off x="9277004" y="4605251"/>
            <a:ext cx="1197032" cy="266007"/>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F2B20B7-3D47-D54F-B8BC-01D48FC32E0F}"/>
              </a:ext>
            </a:extLst>
          </p:cNvPr>
          <p:cNvSpPr txBox="1"/>
          <p:nvPr/>
        </p:nvSpPr>
        <p:spPr>
          <a:xfrm>
            <a:off x="8096597" y="4505498"/>
            <a:ext cx="1516665" cy="769441"/>
          </a:xfrm>
          <a:prstGeom prst="rect">
            <a:avLst/>
          </a:prstGeom>
          <a:noFill/>
        </p:spPr>
        <p:txBody>
          <a:bodyPr wrap="square" rtlCol="0">
            <a:spAutoFit/>
          </a:bodyPr>
          <a:lstStyle/>
          <a:p>
            <a:r>
              <a:rPr lang="en-US" sz="4400" dirty="0">
                <a:solidFill>
                  <a:schemeClr val="accent6"/>
                </a:solidFill>
                <a:latin typeface="Franklin Gothic Medium" panose="020B0603020102020204" pitchFamily="34" charset="0"/>
              </a:rPr>
              <a:t>151</a:t>
            </a:r>
          </a:p>
        </p:txBody>
      </p:sp>
    </p:spTree>
    <p:extLst>
      <p:ext uri="{BB962C8B-B14F-4D97-AF65-F5344CB8AC3E}">
        <p14:creationId xmlns:p14="http://schemas.microsoft.com/office/powerpoint/2010/main" val="81893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E3C654-B894-9B4B-B35F-7B58C6437283}"/>
              </a:ext>
            </a:extLst>
          </p:cNvPr>
          <p:cNvPicPr>
            <a:picLocks noChangeAspect="1"/>
          </p:cNvPicPr>
          <p:nvPr/>
        </p:nvPicPr>
        <p:blipFill>
          <a:blip r:embed="rId3"/>
          <a:stretch>
            <a:fillRect/>
          </a:stretch>
        </p:blipFill>
        <p:spPr>
          <a:xfrm>
            <a:off x="896112" y="118872"/>
            <a:ext cx="10406501" cy="6099048"/>
          </a:xfrm>
          <a:prstGeom prst="rect">
            <a:avLst/>
          </a:prstGeom>
        </p:spPr>
      </p:pic>
      <p:sp>
        <p:nvSpPr>
          <p:cNvPr id="5" name="Rectangle 4">
            <a:extLst>
              <a:ext uri="{FF2B5EF4-FFF2-40B4-BE49-F238E27FC236}">
                <a16:creationId xmlns:a16="http://schemas.microsoft.com/office/drawing/2014/main" id="{5D665198-EED4-7043-84E8-EFE26986CFA0}"/>
              </a:ext>
            </a:extLst>
          </p:cNvPr>
          <p:cNvSpPr/>
          <p:nvPr/>
        </p:nvSpPr>
        <p:spPr>
          <a:xfrm>
            <a:off x="66492" y="124480"/>
            <a:ext cx="705853" cy="33406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7C0DDB8-01AD-2D42-A818-B36832F83D05}"/>
              </a:ext>
            </a:extLst>
          </p:cNvPr>
          <p:cNvSpPr/>
          <p:nvPr/>
        </p:nvSpPr>
        <p:spPr>
          <a:xfrm>
            <a:off x="64247" y="3593432"/>
            <a:ext cx="705853" cy="18448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EB3DF3-2A55-FC47-9B34-E8EE39EA8783}"/>
              </a:ext>
            </a:extLst>
          </p:cNvPr>
          <p:cNvSpPr txBox="1"/>
          <p:nvPr/>
        </p:nvSpPr>
        <p:spPr>
          <a:xfrm rot="16200000">
            <a:off x="-1349944" y="1468817"/>
            <a:ext cx="334622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treatment</a:t>
            </a:r>
          </a:p>
        </p:txBody>
      </p:sp>
      <p:sp>
        <p:nvSpPr>
          <p:cNvPr id="8" name="TextBox 7">
            <a:extLst>
              <a:ext uri="{FF2B5EF4-FFF2-40B4-BE49-F238E27FC236}">
                <a16:creationId xmlns:a16="http://schemas.microsoft.com/office/drawing/2014/main" id="{3557AB18-60CA-6C48-A03A-FCE1B3A64030}"/>
              </a:ext>
            </a:extLst>
          </p:cNvPr>
          <p:cNvSpPr txBox="1"/>
          <p:nvPr/>
        </p:nvSpPr>
        <p:spPr>
          <a:xfrm rot="16200000">
            <a:off x="-599254" y="4192686"/>
            <a:ext cx="184484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cxnSp>
        <p:nvCxnSpPr>
          <p:cNvPr id="9" name="Straight Arrow Connector 8">
            <a:extLst>
              <a:ext uri="{FF2B5EF4-FFF2-40B4-BE49-F238E27FC236}">
                <a16:creationId xmlns:a16="http://schemas.microsoft.com/office/drawing/2014/main" id="{3E04A911-C455-7F44-A0FF-7FCDCD9AE40B}"/>
              </a:ext>
            </a:extLst>
          </p:cNvPr>
          <p:cNvCxnSpPr>
            <a:cxnSpLocks/>
          </p:cNvCxnSpPr>
          <p:nvPr/>
        </p:nvCxnSpPr>
        <p:spPr>
          <a:xfrm flipV="1">
            <a:off x="9160625" y="3724102"/>
            <a:ext cx="1463040" cy="1166116"/>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BC64733-10D6-5540-8F97-1688C60DE648}"/>
              </a:ext>
            </a:extLst>
          </p:cNvPr>
          <p:cNvSpPr txBox="1"/>
          <p:nvPr/>
        </p:nvSpPr>
        <p:spPr>
          <a:xfrm>
            <a:off x="8562109" y="4505497"/>
            <a:ext cx="598516" cy="769441"/>
          </a:xfrm>
          <a:prstGeom prst="rect">
            <a:avLst/>
          </a:prstGeom>
          <a:noFill/>
        </p:spPr>
        <p:txBody>
          <a:bodyPr wrap="square" rtlCol="0">
            <a:spAutoFit/>
          </a:bodyPr>
          <a:lstStyle/>
          <a:p>
            <a:r>
              <a:rPr lang="en-US" sz="4400" dirty="0">
                <a:solidFill>
                  <a:schemeClr val="accent6"/>
                </a:solidFill>
                <a:latin typeface="Franklin Gothic Medium" panose="020B0603020102020204" pitchFamily="34" charset="0"/>
              </a:rPr>
              <a:t>1</a:t>
            </a:r>
          </a:p>
        </p:txBody>
      </p:sp>
    </p:spTree>
    <p:extLst>
      <p:ext uri="{BB962C8B-B14F-4D97-AF65-F5344CB8AC3E}">
        <p14:creationId xmlns:p14="http://schemas.microsoft.com/office/powerpoint/2010/main" val="3473121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E12862-AF30-FC4C-8399-D699878938E2}"/>
              </a:ext>
            </a:extLst>
          </p:cNvPr>
          <p:cNvPicPr>
            <a:picLocks noChangeAspect="1"/>
          </p:cNvPicPr>
          <p:nvPr/>
        </p:nvPicPr>
        <p:blipFill>
          <a:blip r:embed="rId3"/>
          <a:stretch>
            <a:fillRect/>
          </a:stretch>
        </p:blipFill>
        <p:spPr>
          <a:xfrm>
            <a:off x="896112" y="118872"/>
            <a:ext cx="10406501" cy="6099048"/>
          </a:xfrm>
          <a:prstGeom prst="rect">
            <a:avLst/>
          </a:prstGeom>
        </p:spPr>
      </p:pic>
      <p:sp>
        <p:nvSpPr>
          <p:cNvPr id="5" name="Rectangle 4">
            <a:extLst>
              <a:ext uri="{FF2B5EF4-FFF2-40B4-BE49-F238E27FC236}">
                <a16:creationId xmlns:a16="http://schemas.microsoft.com/office/drawing/2014/main" id="{57897449-B4D7-B841-B687-22E1B28447C6}"/>
              </a:ext>
            </a:extLst>
          </p:cNvPr>
          <p:cNvSpPr/>
          <p:nvPr/>
        </p:nvSpPr>
        <p:spPr>
          <a:xfrm>
            <a:off x="66492" y="124480"/>
            <a:ext cx="705853" cy="33406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AABBEF9-CBC5-2247-80BE-71C22FA87A9D}"/>
              </a:ext>
            </a:extLst>
          </p:cNvPr>
          <p:cNvSpPr/>
          <p:nvPr/>
        </p:nvSpPr>
        <p:spPr>
          <a:xfrm>
            <a:off x="64247" y="3593432"/>
            <a:ext cx="705853" cy="18448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6195A9D-647E-C340-8317-E9639AB192DB}"/>
              </a:ext>
            </a:extLst>
          </p:cNvPr>
          <p:cNvSpPr txBox="1"/>
          <p:nvPr/>
        </p:nvSpPr>
        <p:spPr>
          <a:xfrm rot="16200000">
            <a:off x="-1349944" y="1468817"/>
            <a:ext cx="334622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treatment</a:t>
            </a:r>
          </a:p>
        </p:txBody>
      </p:sp>
      <p:sp>
        <p:nvSpPr>
          <p:cNvPr id="8" name="TextBox 7">
            <a:extLst>
              <a:ext uri="{FF2B5EF4-FFF2-40B4-BE49-F238E27FC236}">
                <a16:creationId xmlns:a16="http://schemas.microsoft.com/office/drawing/2014/main" id="{57321085-D6DB-F045-8907-BE66874B70CA}"/>
              </a:ext>
            </a:extLst>
          </p:cNvPr>
          <p:cNvSpPr txBox="1"/>
          <p:nvPr/>
        </p:nvSpPr>
        <p:spPr>
          <a:xfrm rot="16200000">
            <a:off x="-599254" y="4192686"/>
            <a:ext cx="184484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spTree>
    <p:extLst>
      <p:ext uri="{BB962C8B-B14F-4D97-AF65-F5344CB8AC3E}">
        <p14:creationId xmlns:p14="http://schemas.microsoft.com/office/powerpoint/2010/main" val="926354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C080375-7C7C-8744-9A4E-E0FC63E379A1}"/>
              </a:ext>
            </a:extLst>
          </p:cNvPr>
          <p:cNvSpPr txBox="1"/>
          <p:nvPr/>
        </p:nvSpPr>
        <p:spPr>
          <a:xfrm>
            <a:off x="2231388" y="0"/>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ATE</a:t>
            </a:r>
          </a:p>
        </p:txBody>
      </p:sp>
      <p:sp>
        <p:nvSpPr>
          <p:cNvPr id="13" name="TextBox 12">
            <a:extLst>
              <a:ext uri="{FF2B5EF4-FFF2-40B4-BE49-F238E27FC236}">
                <a16:creationId xmlns:a16="http://schemas.microsoft.com/office/drawing/2014/main" id="{189C057A-A14C-5944-8934-96CD1F4A7BFD}"/>
              </a:ext>
            </a:extLst>
          </p:cNvPr>
          <p:cNvSpPr txBox="1"/>
          <p:nvPr/>
        </p:nvSpPr>
        <p:spPr>
          <a:xfrm>
            <a:off x="647700" y="5996226"/>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ATM</a:t>
            </a:r>
          </a:p>
        </p:txBody>
      </p:sp>
      <p:sp>
        <p:nvSpPr>
          <p:cNvPr id="14" name="TextBox 13">
            <a:extLst>
              <a:ext uri="{FF2B5EF4-FFF2-40B4-BE49-F238E27FC236}">
                <a16:creationId xmlns:a16="http://schemas.microsoft.com/office/drawing/2014/main" id="{AFE66B55-8493-8A46-9837-062D546E4C92}"/>
              </a:ext>
            </a:extLst>
          </p:cNvPr>
          <p:cNvSpPr txBox="1"/>
          <p:nvPr/>
        </p:nvSpPr>
        <p:spPr>
          <a:xfrm>
            <a:off x="10394938" y="5991726"/>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AT0</a:t>
            </a:r>
          </a:p>
        </p:txBody>
      </p:sp>
      <p:pic>
        <p:nvPicPr>
          <p:cNvPr id="15" name="Picture 14">
            <a:extLst>
              <a:ext uri="{FF2B5EF4-FFF2-40B4-BE49-F238E27FC236}">
                <a16:creationId xmlns:a16="http://schemas.microsoft.com/office/drawing/2014/main" id="{695F2914-B60F-9348-B7E1-359C1B90E2D6}"/>
              </a:ext>
            </a:extLst>
          </p:cNvPr>
          <p:cNvPicPr>
            <a:picLocks noChangeAspect="1"/>
          </p:cNvPicPr>
          <p:nvPr/>
        </p:nvPicPr>
        <p:blipFill>
          <a:blip r:embed="rId2"/>
          <a:stretch>
            <a:fillRect/>
          </a:stretch>
        </p:blipFill>
        <p:spPr>
          <a:xfrm>
            <a:off x="3550158" y="96252"/>
            <a:ext cx="5117440" cy="2999232"/>
          </a:xfrm>
          <a:prstGeom prst="rect">
            <a:avLst/>
          </a:prstGeom>
        </p:spPr>
      </p:pic>
      <p:pic>
        <p:nvPicPr>
          <p:cNvPr id="18" name="Picture 17">
            <a:extLst>
              <a:ext uri="{FF2B5EF4-FFF2-40B4-BE49-F238E27FC236}">
                <a16:creationId xmlns:a16="http://schemas.microsoft.com/office/drawing/2014/main" id="{C963E2CD-82AC-6E41-A4FD-60B4A736A44B}"/>
              </a:ext>
            </a:extLst>
          </p:cNvPr>
          <p:cNvPicPr>
            <a:picLocks noChangeAspect="1"/>
          </p:cNvPicPr>
          <p:nvPr/>
        </p:nvPicPr>
        <p:blipFill>
          <a:blip r:embed="rId3"/>
          <a:stretch>
            <a:fillRect/>
          </a:stretch>
        </p:blipFill>
        <p:spPr>
          <a:xfrm>
            <a:off x="737660" y="3173174"/>
            <a:ext cx="5117440" cy="2999232"/>
          </a:xfrm>
          <a:prstGeom prst="rect">
            <a:avLst/>
          </a:prstGeom>
        </p:spPr>
      </p:pic>
      <p:pic>
        <p:nvPicPr>
          <p:cNvPr id="19" name="Picture 18">
            <a:extLst>
              <a:ext uri="{FF2B5EF4-FFF2-40B4-BE49-F238E27FC236}">
                <a16:creationId xmlns:a16="http://schemas.microsoft.com/office/drawing/2014/main" id="{CBB423F3-227E-7346-88F4-DE1A095208B0}"/>
              </a:ext>
            </a:extLst>
          </p:cNvPr>
          <p:cNvPicPr>
            <a:picLocks noChangeAspect="1"/>
          </p:cNvPicPr>
          <p:nvPr/>
        </p:nvPicPr>
        <p:blipFill>
          <a:blip r:embed="rId4"/>
          <a:stretch>
            <a:fillRect/>
          </a:stretch>
        </p:blipFill>
        <p:spPr>
          <a:xfrm>
            <a:off x="6432701" y="3173174"/>
            <a:ext cx="5117440" cy="2999232"/>
          </a:xfrm>
          <a:prstGeom prst="rect">
            <a:avLst/>
          </a:prstGeom>
        </p:spPr>
      </p:pic>
    </p:spTree>
    <p:extLst>
      <p:ext uri="{BB962C8B-B14F-4D97-AF65-F5344CB8AC3E}">
        <p14:creationId xmlns:p14="http://schemas.microsoft.com/office/powerpoint/2010/main" val="2464897786"/>
      </p:ext>
    </p:extLst>
  </p:cSld>
  <p:clrMapOvr>
    <a:masterClrMapping/>
  </p:clrMapOvr>
</p:sld>
</file>

<file path=ppt/theme/theme1.xml><?xml version="1.0" encoding="utf-8"?>
<a:theme xmlns:a="http://schemas.openxmlformats.org/drawingml/2006/main" name="Office Theme">
  <a:themeElements>
    <a:clrScheme name="Custom 11">
      <a:dk1>
        <a:srgbClr val="000000"/>
      </a:dk1>
      <a:lt1>
        <a:srgbClr val="FFFFFF"/>
      </a:lt1>
      <a:dk2>
        <a:srgbClr val="44546A"/>
      </a:dk2>
      <a:lt2>
        <a:srgbClr val="E7E6E6"/>
      </a:lt2>
      <a:accent1>
        <a:srgbClr val="92CF4F"/>
      </a:accent1>
      <a:accent2>
        <a:srgbClr val="EAEAEA"/>
      </a:accent2>
      <a:accent3>
        <a:srgbClr val="5E5E5E"/>
      </a:accent3>
      <a:accent4>
        <a:srgbClr val="01AFEF"/>
      </a:accent4>
      <a:accent5>
        <a:srgbClr val="A1DAF5"/>
      </a:accent5>
      <a:accent6>
        <a:srgbClr val="7378D7"/>
      </a:accent6>
      <a:hlink>
        <a:srgbClr val="92CF4F"/>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21642</TotalTime>
  <Words>1607</Words>
  <Application>Microsoft Macintosh PowerPoint</Application>
  <PresentationFormat>Widescreen</PresentationFormat>
  <Paragraphs>211</Paragraphs>
  <Slides>46</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Cambria Math</vt:lpstr>
      <vt:lpstr>Franklin Gothic Heavy</vt:lpstr>
      <vt:lpstr>Franklin Gothic Medium</vt:lpstr>
      <vt:lpstr>Office Theme</vt:lpstr>
      <vt:lpstr>Exploring finite-sample bias in propensity score weights</vt:lpstr>
      <vt:lpstr>Overview</vt:lpstr>
      <vt:lpstr>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Finite-sample bias</vt:lpstr>
      <vt:lpstr>PowerPoint Presentation</vt:lpstr>
      <vt:lpstr>Freedman &amp; Berk  Simulation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Standard errors</vt:lpstr>
      <vt:lpstr>PowerPoint Presentation</vt:lpstr>
      <vt:lpstr>PowerPoint Presentation</vt:lpstr>
      <vt:lpstr>PowerPoint Presentation</vt:lpstr>
      <vt:lpstr>Recap</vt:lpstr>
      <vt:lpstr>Unmeasured confounding the problem</vt:lpstr>
      <vt:lpstr>PowerPoint Presentation</vt:lpstr>
      <vt:lpstr>PowerPoint Presentation</vt:lpstr>
      <vt:lpstr>PowerPoint Presentation</vt:lpstr>
      <vt:lpstr>PowerPoint Presentation</vt:lpstr>
      <vt:lpstr>PowerPoint Presentation</vt:lpstr>
      <vt:lpstr>Unmeasured confounding a solution</vt:lpstr>
      <vt:lpstr>E-value</vt:lpstr>
      <vt:lpstr>Adjusted E-value</vt:lpstr>
      <vt:lpstr>Adjusted E-value</vt:lpstr>
      <vt:lpstr>Right Heart Catheterization Data</vt:lpstr>
      <vt:lpstr>Right Heart Catheterization data</vt:lpstr>
      <vt:lpstr>Right Heart Catheterization data</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Lucy McGowan</dc:creator>
  <cp:lastModifiedBy>Microsoft Office User</cp:lastModifiedBy>
  <cp:revision>271</cp:revision>
  <cp:lastPrinted>2018-03-26T13:07:27Z</cp:lastPrinted>
  <dcterms:created xsi:type="dcterms:W3CDTF">2017-11-08T23:32:53Z</dcterms:created>
  <dcterms:modified xsi:type="dcterms:W3CDTF">2018-03-27T00:25:11Z</dcterms:modified>
</cp:coreProperties>
</file>